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Lst>
  <p:sldSz cy="5143500" cx="9144000"/>
  <p:notesSz cx="6858000" cy="9144000"/>
  <p:embeddedFontLst>
    <p:embeddedFont>
      <p:font typeface="Montserrat SemiBold"/>
      <p:regular r:id="rId58"/>
      <p:bold r:id="rId59"/>
      <p:italic r:id="rId60"/>
      <p:boldItalic r:id="rId61"/>
    </p:embeddedFont>
    <p:embeddedFont>
      <p:font typeface="Roboto"/>
      <p:regular r:id="rId62"/>
      <p:bold r:id="rId63"/>
      <p:italic r:id="rId64"/>
      <p:boldItalic r:id="rId65"/>
    </p:embeddedFont>
    <p:embeddedFont>
      <p:font typeface="Roboto Medium"/>
      <p:regular r:id="rId66"/>
      <p:bold r:id="rId67"/>
      <p:italic r:id="rId68"/>
      <p:boldItalic r:id="rId69"/>
    </p:embeddedFont>
    <p:embeddedFont>
      <p:font typeface="Montserrat"/>
      <p:regular r:id="rId70"/>
      <p:bold r:id="rId71"/>
      <p:italic r:id="rId72"/>
      <p:boldItalic r:id="rId73"/>
    </p:embeddedFont>
    <p:embeddedFont>
      <p:font typeface="Montserrat Medium"/>
      <p:regular r:id="rId74"/>
      <p:bold r:id="rId75"/>
      <p:italic r:id="rId76"/>
      <p:boldItalic r:id="rId77"/>
    </p:embeddedFont>
    <p:embeddedFont>
      <p:font typeface="Montserrat Light"/>
      <p:regular r:id="rId78"/>
      <p:bold r:id="rId79"/>
      <p:italic r:id="rId80"/>
      <p:boldItalic r:id="rId81"/>
    </p:embeddedFont>
    <p:embeddedFont>
      <p:font typeface="Montserrat ExtraLight"/>
      <p:regular r:id="rId82"/>
      <p:bold r:id="rId83"/>
      <p:italic r:id="rId84"/>
      <p:boldItalic r:id="rId85"/>
    </p:embeddedFont>
    <p:embeddedFont>
      <p:font typeface="Roboto Light"/>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743">
          <p15:clr>
            <a:srgbClr val="9AA0A6"/>
          </p15:clr>
        </p15:guide>
        <p15:guide id="2" orient="horz" pos="1620">
          <p15:clr>
            <a:srgbClr val="000000"/>
          </p15:clr>
        </p15:guide>
      </p15:sldGuideLst>
    </p:ext>
    <p:ext uri="GoogleSlidesCustomDataVersion2">
      <go:slidesCustomData xmlns:go="http://customooxmlschemas.google.com/" r:id="rId90" roundtripDataSignature="AMtx7mgqZWsk1ILeFcoq6yi6f4FcsYY7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0FDBA8-795D-47A7-9208-CB4733D1BB48}">
  <a:tblStyle styleId="{570FDBA8-795D-47A7-9208-CB4733D1BB48}"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743"/>
        <p:guide pos="1620"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84" Type="http://schemas.openxmlformats.org/officeDocument/2006/relationships/font" Target="fonts/MontserratExtraLight-italic.fntdata"/><Relationship Id="rId42" Type="http://schemas.openxmlformats.org/officeDocument/2006/relationships/slide" Target="slides/slide34.xml"/><Relationship Id="rId89" Type="http://schemas.openxmlformats.org/officeDocument/2006/relationships/font" Target="fonts/RobotoLight-boldItalic.fntdata"/><Relationship Id="rId47" Type="http://schemas.openxmlformats.org/officeDocument/2006/relationships/slide" Target="slides/slide39.xml"/><Relationship Id="rId63" Type="http://schemas.openxmlformats.org/officeDocument/2006/relationships/font" Target="fonts/Roboto-bold.fntdata"/><Relationship Id="rId21" Type="http://schemas.openxmlformats.org/officeDocument/2006/relationships/slide" Target="slides/slide13.xml"/><Relationship Id="rId68" Type="http://schemas.openxmlformats.org/officeDocument/2006/relationships/font" Target="fonts/RobotoMedium-italic.fntdata"/><Relationship Id="rId16" Type="http://schemas.openxmlformats.org/officeDocument/2006/relationships/slide" Target="slides/slide8.xml"/><Relationship Id="rId74" Type="http://schemas.openxmlformats.org/officeDocument/2006/relationships/font" Target="fonts/MontserratMedium-regular.fntdata"/><Relationship Id="rId32" Type="http://schemas.openxmlformats.org/officeDocument/2006/relationships/slide" Target="slides/slide24.xml"/><Relationship Id="rId79" Type="http://schemas.openxmlformats.org/officeDocument/2006/relationships/font" Target="fonts/MontserratLight-bold.fntdata"/><Relationship Id="rId37" Type="http://schemas.openxmlformats.org/officeDocument/2006/relationships/slide" Target="slides/slide29.xml"/><Relationship Id="rId53" Type="http://schemas.openxmlformats.org/officeDocument/2006/relationships/slide" Target="slides/slide45.xml"/><Relationship Id="rId11" Type="http://schemas.openxmlformats.org/officeDocument/2006/relationships/slide" Target="slides/slide3.xml"/><Relationship Id="rId58" Type="http://schemas.openxmlformats.org/officeDocument/2006/relationships/font" Target="fonts/MontserratSemiBold-regular.fntdata"/><Relationship Id="rId5" Type="http://schemas.openxmlformats.org/officeDocument/2006/relationships/slideMaster" Target="slideMasters/slideMaster1.xml"/><Relationship Id="rId90" Type="http://customschemas.google.com/relationships/presentationmetadata" Target="metadata"/><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font" Target="fonts/Roboto-italic.fntdata"/><Relationship Id="rId22" Type="http://schemas.openxmlformats.org/officeDocument/2006/relationships/slide" Target="slides/slide14.xml"/><Relationship Id="rId69" Type="http://schemas.openxmlformats.org/officeDocument/2006/relationships/font" Target="fonts/RobotoMedium-boldItalic.fntdata"/><Relationship Id="rId27" Type="http://schemas.openxmlformats.org/officeDocument/2006/relationships/slide" Target="slides/slide19.xml"/><Relationship Id="rId85" Type="http://schemas.openxmlformats.org/officeDocument/2006/relationships/font" Target="fonts/MontserratExtraLight-boldItalic.fntdata"/><Relationship Id="rId80" Type="http://schemas.openxmlformats.org/officeDocument/2006/relationships/font" Target="fonts/MontserratLight-italic.fntdata"/><Relationship Id="rId8" Type="http://schemas.openxmlformats.org/officeDocument/2006/relationships/notesMaster" Target="notesMasters/notesMaster1.xml"/><Relationship Id="rId72" Type="http://schemas.openxmlformats.org/officeDocument/2006/relationships/font" Target="fonts/Montserrat-italic.fntdata"/><Relationship Id="rId51" Type="http://schemas.openxmlformats.org/officeDocument/2006/relationships/slide" Target="slides/slide43.xml"/><Relationship Id="rId93" Type="http://schemas.openxmlformats.org/officeDocument/2006/relationships/customXml" Target="../customXml/item3.xml"/><Relationship Id="rId3" Type="http://schemas.openxmlformats.org/officeDocument/2006/relationships/presProps" Target="presProps.xml"/><Relationship Id="rId46" Type="http://schemas.openxmlformats.org/officeDocument/2006/relationships/slide" Target="slides/slide38.xml"/><Relationship Id="rId33" Type="http://schemas.openxmlformats.org/officeDocument/2006/relationships/slide" Target="slides/slide25.xml"/><Relationship Id="rId38" Type="http://schemas.openxmlformats.org/officeDocument/2006/relationships/slide" Target="slides/slide30.xml"/><Relationship Id="rId67" Type="http://schemas.openxmlformats.org/officeDocument/2006/relationships/font" Target="fonts/RobotoMedium-bold.fntdata"/><Relationship Id="rId25" Type="http://schemas.openxmlformats.org/officeDocument/2006/relationships/slide" Target="slides/slide17.xml"/><Relationship Id="rId12" Type="http://schemas.openxmlformats.org/officeDocument/2006/relationships/slide" Target="slides/slide4.xml"/><Relationship Id="rId59" Type="http://schemas.openxmlformats.org/officeDocument/2006/relationships/font" Target="fonts/MontserratSemiBold-bold.fntdata"/><Relationship Id="rId17" Type="http://schemas.openxmlformats.org/officeDocument/2006/relationships/slide" Target="slides/slide9.xml"/><Relationship Id="rId83" Type="http://schemas.openxmlformats.org/officeDocument/2006/relationships/font" Target="fonts/MontserratExtraLight-bold.fntdata"/><Relationship Id="rId41" Type="http://schemas.openxmlformats.org/officeDocument/2006/relationships/slide" Target="slides/slide33.xml"/><Relationship Id="rId88" Type="http://schemas.openxmlformats.org/officeDocument/2006/relationships/font" Target="fonts/RobotoLight-italic.fntdata"/><Relationship Id="rId75" Type="http://schemas.openxmlformats.org/officeDocument/2006/relationships/font" Target="fonts/MontserratMedium-bold.fntdata"/><Relationship Id="rId70" Type="http://schemas.openxmlformats.org/officeDocument/2006/relationships/font" Target="fonts/Montserrat-regular.fntdata"/><Relationship Id="rId62" Type="http://schemas.openxmlformats.org/officeDocument/2006/relationships/font" Target="fonts/Roboto-regular.fntdata"/><Relationship Id="rId20" Type="http://schemas.openxmlformats.org/officeDocument/2006/relationships/slide" Target="slides/slide12.xml"/><Relationship Id="rId54" Type="http://schemas.openxmlformats.org/officeDocument/2006/relationships/slide" Target="slides/slide46.xml"/><Relationship Id="rId91" Type="http://schemas.openxmlformats.org/officeDocument/2006/relationships/customXml" Target="../customXml/item1.xml"/><Relationship Id="rId1" Type="http://schemas.openxmlformats.org/officeDocument/2006/relationships/theme" Target="theme/theme1.xml"/><Relationship Id="rId6" Type="http://schemas.openxmlformats.org/officeDocument/2006/relationships/slideMaster" Target="slideMasters/slideMaster2.xml"/><Relationship Id="rId49" Type="http://schemas.openxmlformats.org/officeDocument/2006/relationships/slide" Target="slides/slide41.xml"/><Relationship Id="rId36" Type="http://schemas.openxmlformats.org/officeDocument/2006/relationships/slide" Target="slides/slide28.xml"/><Relationship Id="rId23" Type="http://schemas.openxmlformats.org/officeDocument/2006/relationships/slide" Target="slides/slide15.xml"/><Relationship Id="rId28" Type="http://schemas.openxmlformats.org/officeDocument/2006/relationships/slide" Target="slides/slide20.xml"/><Relationship Id="rId57" Type="http://schemas.openxmlformats.org/officeDocument/2006/relationships/slide" Target="slides/slide49.xml"/><Relationship Id="rId15" Type="http://schemas.openxmlformats.org/officeDocument/2006/relationships/slide" Target="slides/slide7.xml"/><Relationship Id="rId86" Type="http://schemas.openxmlformats.org/officeDocument/2006/relationships/font" Target="fonts/RobotoLight-regular.fntdata"/><Relationship Id="rId44" Type="http://schemas.openxmlformats.org/officeDocument/2006/relationships/slide" Target="slides/slide36.xml"/><Relationship Id="rId81" Type="http://schemas.openxmlformats.org/officeDocument/2006/relationships/font" Target="fonts/MontserratLight-boldItalic.fntdata"/><Relationship Id="rId73" Type="http://schemas.openxmlformats.org/officeDocument/2006/relationships/font" Target="fonts/Montserrat-boldItalic.fntdata"/><Relationship Id="rId31" Type="http://schemas.openxmlformats.org/officeDocument/2006/relationships/slide" Target="slides/slide23.xml"/><Relationship Id="rId78" Type="http://schemas.openxmlformats.org/officeDocument/2006/relationships/font" Target="fonts/MontserratLight-regular.fntdata"/><Relationship Id="rId65" Type="http://schemas.openxmlformats.org/officeDocument/2006/relationships/font" Target="fonts/Roboto-boldItalic.fntdata"/><Relationship Id="rId60" Type="http://schemas.openxmlformats.org/officeDocument/2006/relationships/font" Target="fonts/MontserratSemiBold-italic.fntdata"/><Relationship Id="rId52" Type="http://schemas.openxmlformats.org/officeDocument/2006/relationships/slide" Target="slides/slide44.xml"/><Relationship Id="rId10" Type="http://schemas.openxmlformats.org/officeDocument/2006/relationships/slide" Target="slides/slide2.xml"/><Relationship Id="rId94" Type="http://schemas.openxmlformats.org/officeDocument/2006/relationships/customXml" Target="../customXml/item4.xml"/><Relationship Id="rId4" Type="http://schemas.openxmlformats.org/officeDocument/2006/relationships/tableStyles" Target="tableStyles.xml"/><Relationship Id="rId9" Type="http://schemas.openxmlformats.org/officeDocument/2006/relationships/slide" Target="slides/slide1.xml"/><Relationship Id="rId39" Type="http://schemas.openxmlformats.org/officeDocument/2006/relationships/slide" Target="slides/slide31.xml"/><Relationship Id="rId13" Type="http://schemas.openxmlformats.org/officeDocument/2006/relationships/slide" Target="slides/slide5.xml"/><Relationship Id="rId18" Type="http://schemas.openxmlformats.org/officeDocument/2006/relationships/slide" Target="slides/slide10.xml"/><Relationship Id="rId76" Type="http://schemas.openxmlformats.org/officeDocument/2006/relationships/font" Target="fonts/MontserratMedium-italic.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3.xml"/><Relationship Id="rId71" Type="http://schemas.openxmlformats.org/officeDocument/2006/relationships/font" Target="fonts/Montserrat-bold.fntdata"/><Relationship Id="rId2" Type="http://schemas.openxmlformats.org/officeDocument/2006/relationships/viewProps" Target="viewProps.xml"/><Relationship Id="rId29" Type="http://schemas.openxmlformats.org/officeDocument/2006/relationships/slide" Target="slides/slide21.xml"/><Relationship Id="rId40" Type="http://schemas.openxmlformats.org/officeDocument/2006/relationships/slide" Target="slides/slide32.xml"/><Relationship Id="rId87" Type="http://schemas.openxmlformats.org/officeDocument/2006/relationships/font" Target="fonts/RobotoLight-bold.fntdata"/><Relationship Id="rId45" Type="http://schemas.openxmlformats.org/officeDocument/2006/relationships/slide" Target="slides/slide37.xml"/><Relationship Id="rId66" Type="http://schemas.openxmlformats.org/officeDocument/2006/relationships/font" Target="fonts/RobotoMedium-regular.fntdata"/><Relationship Id="rId24" Type="http://schemas.openxmlformats.org/officeDocument/2006/relationships/slide" Target="slides/slide16.xml"/><Relationship Id="rId82" Type="http://schemas.openxmlformats.org/officeDocument/2006/relationships/font" Target="fonts/MontserratExtraLight-regular.fntdata"/><Relationship Id="rId61" Type="http://schemas.openxmlformats.org/officeDocument/2006/relationships/font" Target="fonts/MontserratSemiBold-boldItalic.fntdata"/><Relationship Id="rId19" Type="http://schemas.openxmlformats.org/officeDocument/2006/relationships/slide" Target="slides/slide11.xml"/><Relationship Id="rId30" Type="http://schemas.openxmlformats.org/officeDocument/2006/relationships/slide" Target="slides/slide22.xml"/><Relationship Id="rId77" Type="http://schemas.openxmlformats.org/officeDocument/2006/relationships/font" Target="fonts/MontserratMedium-boldItalic.fntdata"/><Relationship Id="rId35" Type="http://schemas.openxmlformats.org/officeDocument/2006/relationships/slide" Target="slides/slide27.xml"/><Relationship Id="rId56" Type="http://schemas.openxmlformats.org/officeDocument/2006/relationships/slide" Target="slides/slide48.xml"/><Relationship Id="rId14"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6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3:notes"/>
          <p:cNvSpPr/>
          <p:nvPr>
            <p:ph idx="2" type="sldImg"/>
          </p:nvPr>
        </p:nvSpPr>
        <p:spPr>
          <a:xfrm>
            <a:off x="129977" y="554493"/>
            <a:ext cx="2079600" cy="277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13:notes"/>
          <p:cNvSpPr txBox="1"/>
          <p:nvPr>
            <p:ph idx="1" type="body"/>
          </p:nvPr>
        </p:nvSpPr>
        <p:spPr>
          <a:xfrm>
            <a:off x="233943" y="3511789"/>
            <a:ext cx="1871400" cy="3327000"/>
          </a:xfrm>
          <a:prstGeom prst="rect">
            <a:avLst/>
          </a:prstGeom>
          <a:noFill/>
          <a:ln>
            <a:noFill/>
          </a:ln>
        </p:spPr>
        <p:txBody>
          <a:bodyPr anchorCtr="0" anchor="t" bIns="45425" lIns="45425" spcFirstLastPara="1" rIns="45425" wrap="square" tIns="45425">
            <a:noAutofit/>
          </a:bodyPr>
          <a:lstStyle/>
          <a:p>
            <a:pPr indent="0" lvl="0" marL="0" rtl="0" algn="l">
              <a:lnSpc>
                <a:spcPct val="100000"/>
              </a:lnSpc>
              <a:spcBef>
                <a:spcPts val="0"/>
              </a:spcBef>
              <a:spcAft>
                <a:spcPts val="0"/>
              </a:spcAft>
              <a:buClr>
                <a:schemeClr val="dk1"/>
              </a:buClr>
              <a:buSzPts val="6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6:notes"/>
          <p:cNvSpPr/>
          <p:nvPr>
            <p:ph idx="2" type="sldImg"/>
          </p:nvPr>
        </p:nvSpPr>
        <p:spPr>
          <a:xfrm>
            <a:off x="129977" y="554493"/>
            <a:ext cx="2079600" cy="277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6:notes"/>
          <p:cNvSpPr txBox="1"/>
          <p:nvPr>
            <p:ph idx="1" type="body"/>
          </p:nvPr>
        </p:nvSpPr>
        <p:spPr>
          <a:xfrm>
            <a:off x="233943" y="3511789"/>
            <a:ext cx="1871400" cy="3327000"/>
          </a:xfrm>
          <a:prstGeom prst="rect">
            <a:avLst/>
          </a:prstGeom>
          <a:noFill/>
          <a:ln>
            <a:noFill/>
          </a:ln>
        </p:spPr>
        <p:txBody>
          <a:bodyPr anchorCtr="0" anchor="t" bIns="45425" lIns="45425" spcFirstLastPara="1" rIns="45425" wrap="square" tIns="45425">
            <a:noAutofit/>
          </a:bodyPr>
          <a:lstStyle/>
          <a:p>
            <a:pPr indent="0" lvl="0" marL="0" rtl="0" algn="l">
              <a:lnSpc>
                <a:spcPct val="100000"/>
              </a:lnSpc>
              <a:spcBef>
                <a:spcPts val="0"/>
              </a:spcBef>
              <a:spcAft>
                <a:spcPts val="0"/>
              </a:spcAft>
              <a:buClr>
                <a:schemeClr val="dk1"/>
              </a:buClr>
              <a:buSzPts val="6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notes"/>
          <p:cNvSpPr/>
          <p:nvPr>
            <p:ph idx="2" type="sldImg"/>
          </p:nvPr>
        </p:nvSpPr>
        <p:spPr>
          <a:xfrm>
            <a:off x="-1293813" y="554038"/>
            <a:ext cx="4927500" cy="2773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2:notes"/>
          <p:cNvSpPr txBox="1"/>
          <p:nvPr>
            <p:ph idx="1" type="body"/>
          </p:nvPr>
        </p:nvSpPr>
        <p:spPr>
          <a:xfrm>
            <a:off x="233943" y="3511789"/>
            <a:ext cx="1871400" cy="3327000"/>
          </a:xfrm>
          <a:prstGeom prst="rect">
            <a:avLst/>
          </a:prstGeom>
          <a:noFill/>
          <a:ln>
            <a:noFill/>
          </a:ln>
        </p:spPr>
        <p:txBody>
          <a:bodyPr anchorCtr="0" anchor="t" bIns="45425" lIns="45425" spcFirstLastPara="1" rIns="45425" wrap="square" tIns="45425">
            <a:noAutofit/>
          </a:bodyPr>
          <a:lstStyle/>
          <a:p>
            <a:pPr indent="0" lvl="0" marL="0" rtl="0" algn="l">
              <a:lnSpc>
                <a:spcPct val="100000"/>
              </a:lnSpc>
              <a:spcBef>
                <a:spcPts val="0"/>
              </a:spcBef>
              <a:spcAft>
                <a:spcPts val="0"/>
              </a:spcAft>
              <a:buClr>
                <a:schemeClr val="dk1"/>
              </a:buClr>
              <a:buSzPts val="600"/>
              <a:buFont typeface="Calibri"/>
              <a:buNone/>
            </a:pPr>
            <a:r>
              <a:t/>
            </a:r>
            <a:endParaRPr b="1" sz="4000">
              <a:latin typeface="Montserrat SemiBold"/>
              <a:ea typeface="Montserrat SemiBold"/>
              <a:cs typeface="Montserrat SemiBold"/>
              <a:sym typeface="Montserrat SemiBo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Completed</a:t>
            </a:r>
            <a:br>
              <a:rPr lang="en"/>
            </a:br>
            <a:br>
              <a:rPr lang="en"/>
            </a:br>
            <a:br>
              <a:rPr lang="en"/>
            </a:br>
            <a:r>
              <a:rPr lang="en"/>
              <a:t>Check sentence </a:t>
            </a:r>
            <a:endParaRPr/>
          </a:p>
          <a:p>
            <a:pPr indent="-298450" lvl="0" marL="457200" rtl="0" algn="l">
              <a:lnSpc>
                <a:spcPct val="100000"/>
              </a:lnSpc>
              <a:spcBef>
                <a:spcPts val="0"/>
              </a:spcBef>
              <a:spcAft>
                <a:spcPts val="0"/>
              </a:spcAft>
              <a:buSzPts val="1100"/>
              <a:buChar char="-"/>
            </a:pPr>
            <a:r>
              <a:rPr lang="en"/>
              <a:t>Check 24</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Should be completed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1200"/>
              <a:buFont typeface="Arial"/>
              <a:buNone/>
            </a:pPr>
            <a:r>
              <a:rPr lang="en" sz="1200">
                <a:solidFill>
                  <a:schemeClr val="dk1"/>
                </a:solidFill>
                <a:latin typeface="Roboto Light"/>
                <a:ea typeface="Roboto Light"/>
                <a:cs typeface="Roboto Light"/>
                <a:sym typeface="Roboto Light"/>
              </a:rPr>
              <a:t>Here Alumina is transformed into Unwrought Aluminum through primary smelting and after some forming processes like rolling we get the aluminium</a:t>
            </a:r>
            <a:endParaRPr sz="1200">
              <a:solidFill>
                <a:schemeClr val="dk1"/>
              </a:solidFill>
              <a:latin typeface="Roboto Light"/>
              <a:ea typeface="Roboto Light"/>
              <a:cs typeface="Roboto Light"/>
              <a:sym typeface="Roboto Light"/>
            </a:endParaRPr>
          </a:p>
          <a:p>
            <a:pPr indent="0" lvl="0" marL="0" rtl="0" algn="l">
              <a:lnSpc>
                <a:spcPct val="95000"/>
              </a:lnSpc>
              <a:spcBef>
                <a:spcPts val="1200"/>
              </a:spcBef>
              <a:spcAft>
                <a:spcPts val="0"/>
              </a:spcAft>
              <a:buClr>
                <a:schemeClr val="dk1"/>
              </a:buClr>
              <a:buSzPts val="1200"/>
              <a:buFont typeface="Arial"/>
              <a:buNone/>
            </a:pPr>
            <a:r>
              <a:rPr lang="en" sz="1200">
                <a:solidFill>
                  <a:schemeClr val="dk1"/>
                </a:solidFill>
                <a:latin typeface="Roboto Light"/>
                <a:ea typeface="Roboto Light"/>
                <a:cs typeface="Roboto Light"/>
                <a:sym typeface="Roboto Light"/>
              </a:rPr>
              <a:t>For this example let's define that Process 1 is done by us as operators and process 2 is done by our supplier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There is a precursores missing: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solidFill>
                  <a:schemeClr val="dk1"/>
                </a:solidFill>
              </a:rPr>
              <a:t> the term </a:t>
            </a:r>
            <a:r>
              <a:rPr b="1" lang="en">
                <a:solidFill>
                  <a:schemeClr val="dk1"/>
                </a:solidFill>
              </a:rPr>
              <a:t>"precursors"</a:t>
            </a:r>
            <a:r>
              <a:rPr lang="en">
                <a:solidFill>
                  <a:schemeClr val="dk1"/>
                </a:solidFill>
              </a:rPr>
              <a:t> refers to materials, products, or substances that are used in the production of final goods covered by the CBAM regulation. These precursors are intermediate inputs that have significant carbon footprints and are critical in the manufacturing processes of products subject to the CBAM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EU taxonomy - look for definition of precursor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br>
              <a:rPr lang="en"/>
            </a:br>
            <a:br>
              <a:rPr lang="en"/>
            </a:br>
            <a:r>
              <a:rPr lang="en"/>
              <a:t>Unwrought aluminum is precorses of aluminum </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The 2nd graph could be different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br>
              <a:rPr lang="en"/>
            </a:br>
            <a:br>
              <a:rPr lang="en"/>
            </a:b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WIP</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WIP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WIP</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WIP</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2" name="Google Shape;69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1" name="Google Shape;70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Modify graph!</a:t>
            </a:r>
            <a:endParaRPr/>
          </a:p>
          <a:p>
            <a:pPr indent="0" lvl="0" marL="0" rtl="0" algn="l">
              <a:lnSpc>
                <a:spcPct val="100000"/>
              </a:lnSpc>
              <a:spcBef>
                <a:spcPts val="0"/>
              </a:spcBef>
              <a:spcAft>
                <a:spcPts val="0"/>
              </a:spcAft>
              <a:buSzPts val="1100"/>
              <a:buNone/>
            </a:pPr>
            <a:r>
              <a:rPr lang="en"/>
              <a:t>Add explanation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3" name="Google Shape;74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8" name="Google Shape;79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d3c1dad24d_0_0:notes"/>
          <p:cNvSpPr/>
          <p:nvPr>
            <p:ph idx="2" type="sldImg"/>
          </p:nvPr>
        </p:nvSpPr>
        <p:spPr>
          <a:xfrm>
            <a:off x="129977" y="554493"/>
            <a:ext cx="2079600" cy="277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g2d3c1dad24d_0_0:notes"/>
          <p:cNvSpPr txBox="1"/>
          <p:nvPr>
            <p:ph idx="1" type="body"/>
          </p:nvPr>
        </p:nvSpPr>
        <p:spPr>
          <a:xfrm>
            <a:off x="233943" y="3511789"/>
            <a:ext cx="1871400" cy="3327000"/>
          </a:xfrm>
          <a:prstGeom prst="rect">
            <a:avLst/>
          </a:prstGeom>
          <a:noFill/>
          <a:ln>
            <a:noFill/>
          </a:ln>
        </p:spPr>
        <p:txBody>
          <a:bodyPr anchorCtr="0" anchor="t" bIns="45425" lIns="45425" spcFirstLastPara="1" rIns="45425" wrap="square" tIns="45425">
            <a:noAutofit/>
          </a:bodyPr>
          <a:lstStyle/>
          <a:p>
            <a:pPr indent="0" lvl="0" marL="0" rtl="0" algn="l">
              <a:lnSpc>
                <a:spcPct val="100000"/>
              </a:lnSpc>
              <a:spcBef>
                <a:spcPts val="0"/>
              </a:spcBef>
              <a:spcAft>
                <a:spcPts val="0"/>
              </a:spcAft>
              <a:buClr>
                <a:schemeClr val="dk1"/>
              </a:buClr>
              <a:buSzPts val="6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abbe85b6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eabbe85b61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42:notes"/>
          <p:cNvSpPr/>
          <p:nvPr>
            <p:ph idx="2" type="sldImg"/>
          </p:nvPr>
        </p:nvSpPr>
        <p:spPr>
          <a:xfrm>
            <a:off x="129977" y="554493"/>
            <a:ext cx="2079600" cy="277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42:notes"/>
          <p:cNvSpPr txBox="1"/>
          <p:nvPr>
            <p:ph idx="1" type="body"/>
          </p:nvPr>
        </p:nvSpPr>
        <p:spPr>
          <a:xfrm>
            <a:off x="233943" y="3511789"/>
            <a:ext cx="1871400" cy="3327000"/>
          </a:xfrm>
          <a:prstGeom prst="rect">
            <a:avLst/>
          </a:prstGeom>
          <a:noFill/>
          <a:ln>
            <a:noFill/>
          </a:ln>
        </p:spPr>
        <p:txBody>
          <a:bodyPr anchorCtr="0" anchor="t" bIns="45425" lIns="45425" spcFirstLastPara="1" rIns="45425" wrap="square" tIns="45425">
            <a:noAutofit/>
          </a:bodyPr>
          <a:lstStyle/>
          <a:p>
            <a:pPr indent="0" lvl="0" marL="0" rtl="0" algn="l">
              <a:lnSpc>
                <a:spcPct val="100000"/>
              </a:lnSpc>
              <a:spcBef>
                <a:spcPts val="0"/>
              </a:spcBef>
              <a:spcAft>
                <a:spcPts val="0"/>
              </a:spcAft>
              <a:buClr>
                <a:schemeClr val="dk1"/>
              </a:buClr>
              <a:buSzPts val="600"/>
              <a:buFont typeface="Calibri"/>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p43:notes"/>
          <p:cNvSpPr txBox="1"/>
          <p:nvPr>
            <p:ph idx="1" type="body"/>
          </p:nvPr>
        </p:nvSpPr>
        <p:spPr>
          <a:xfrm>
            <a:off x="685800" y="4343400"/>
            <a:ext cx="5486400" cy="4114800"/>
          </a:xfrm>
          <a:prstGeom prst="rect">
            <a:avLst/>
          </a:prstGeom>
          <a:noFill/>
          <a:ln>
            <a:noFill/>
          </a:ln>
        </p:spPr>
        <p:txBody>
          <a:bodyPr anchorCtr="0" anchor="t" bIns="107525" lIns="107525" spcFirstLastPara="1" rIns="107525" wrap="square" tIns="107525">
            <a:noAutofit/>
          </a:bodyPr>
          <a:lstStyle/>
          <a:p>
            <a:pPr indent="0" lvl="0" marL="0" rtl="0" algn="l">
              <a:lnSpc>
                <a:spcPct val="100000"/>
              </a:lnSpc>
              <a:spcBef>
                <a:spcPts val="0"/>
              </a:spcBef>
              <a:spcAft>
                <a:spcPts val="0"/>
              </a:spcAft>
              <a:buClr>
                <a:schemeClr val="dk1"/>
              </a:buClr>
              <a:buSzPts val="6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 name="Google Shape;89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 name="Google Shape;90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0" name="Google Shape;91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1" name="Google Shape;93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8:notes"/>
          <p:cNvSpPr/>
          <p:nvPr>
            <p:ph idx="2" type="sldImg"/>
          </p:nvPr>
        </p:nvSpPr>
        <p:spPr>
          <a:xfrm>
            <a:off x="129977" y="554493"/>
            <a:ext cx="2079600" cy="2772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8:notes"/>
          <p:cNvSpPr txBox="1"/>
          <p:nvPr>
            <p:ph idx="1" type="body"/>
          </p:nvPr>
        </p:nvSpPr>
        <p:spPr>
          <a:xfrm>
            <a:off x="233943" y="3511789"/>
            <a:ext cx="1871400" cy="3327000"/>
          </a:xfrm>
          <a:prstGeom prst="rect">
            <a:avLst/>
          </a:prstGeom>
          <a:noFill/>
          <a:ln>
            <a:noFill/>
          </a:ln>
        </p:spPr>
        <p:txBody>
          <a:bodyPr anchorCtr="0" anchor="t" bIns="45425" lIns="45425" spcFirstLastPara="1" rIns="45425" wrap="square" tIns="45425">
            <a:noAutofit/>
          </a:bodyPr>
          <a:lstStyle/>
          <a:p>
            <a:pPr indent="0" lvl="0" marL="0" rtl="0" algn="l">
              <a:lnSpc>
                <a:spcPct val="100000"/>
              </a:lnSpc>
              <a:spcBef>
                <a:spcPts val="0"/>
              </a:spcBef>
              <a:spcAft>
                <a:spcPts val="0"/>
              </a:spcAft>
              <a:buClr>
                <a:schemeClr val="dk1"/>
              </a:buClr>
              <a:buSzPts val="6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51"/>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 name="Shape 47"/>
        <p:cNvGrpSpPr/>
        <p:nvPr/>
      </p:nvGrpSpPr>
      <p:grpSpPr>
        <a:xfrm>
          <a:off x="0" y="0"/>
          <a:ext cx="0" cy="0"/>
          <a:chOff x="0" y="0"/>
          <a:chExt cx="0" cy="0"/>
        </a:xfrm>
      </p:grpSpPr>
      <p:sp>
        <p:nvSpPr>
          <p:cNvPr id="48" name="Google Shape;48;p6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9" name="Google Shape;49;p66"/>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6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6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3" name="Google Shape;53;p6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6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5" name="Google Shape;55;p67"/>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6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p6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9" name="Google Shape;59;p68"/>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rgbClr val="333333"/>
        </a:solidFill>
      </p:bgPr>
    </p:bg>
    <p:spTree>
      <p:nvGrpSpPr>
        <p:cNvPr id="60" name="Shape 60"/>
        <p:cNvGrpSpPr/>
        <p:nvPr/>
      </p:nvGrpSpPr>
      <p:grpSpPr>
        <a:xfrm>
          <a:off x="0" y="0"/>
          <a:ext cx="0" cy="0"/>
          <a:chOff x="0" y="0"/>
          <a:chExt cx="0" cy="0"/>
        </a:xfrm>
      </p:grpSpPr>
      <p:sp>
        <p:nvSpPr>
          <p:cNvPr id="61" name="Google Shape;61;p69"/>
          <p:cNvSpPr txBox="1"/>
          <p:nvPr>
            <p:ph type="title"/>
          </p:nvPr>
        </p:nvSpPr>
        <p:spPr>
          <a:xfrm>
            <a:off x="375000" y="292625"/>
            <a:ext cx="79599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atin typeface="Montserrat Light"/>
                <a:ea typeface="Montserrat Light"/>
                <a:cs typeface="Montserrat Light"/>
                <a:sym typeface="Montserrat Light"/>
              </a:defRPr>
            </a:lvl2pPr>
            <a:lvl3pPr lvl="2" algn="l">
              <a:lnSpc>
                <a:spcPct val="100000"/>
              </a:lnSpc>
              <a:spcBef>
                <a:spcPts val="0"/>
              </a:spcBef>
              <a:spcAft>
                <a:spcPts val="0"/>
              </a:spcAft>
              <a:buSzPts val="2800"/>
              <a:buNone/>
              <a:defRPr>
                <a:latin typeface="Montserrat Light"/>
                <a:ea typeface="Montserrat Light"/>
                <a:cs typeface="Montserrat Light"/>
                <a:sym typeface="Montserrat Light"/>
              </a:defRPr>
            </a:lvl3pPr>
            <a:lvl4pPr lvl="3" algn="l">
              <a:lnSpc>
                <a:spcPct val="100000"/>
              </a:lnSpc>
              <a:spcBef>
                <a:spcPts val="0"/>
              </a:spcBef>
              <a:spcAft>
                <a:spcPts val="0"/>
              </a:spcAft>
              <a:buSzPts val="2800"/>
              <a:buNone/>
              <a:defRPr>
                <a:latin typeface="Montserrat Light"/>
                <a:ea typeface="Montserrat Light"/>
                <a:cs typeface="Montserrat Light"/>
                <a:sym typeface="Montserrat Light"/>
              </a:defRPr>
            </a:lvl4pPr>
            <a:lvl5pPr lvl="4" algn="l">
              <a:lnSpc>
                <a:spcPct val="100000"/>
              </a:lnSpc>
              <a:spcBef>
                <a:spcPts val="0"/>
              </a:spcBef>
              <a:spcAft>
                <a:spcPts val="0"/>
              </a:spcAft>
              <a:buSzPts val="2800"/>
              <a:buNone/>
              <a:defRPr>
                <a:latin typeface="Montserrat Light"/>
                <a:ea typeface="Montserrat Light"/>
                <a:cs typeface="Montserrat Light"/>
                <a:sym typeface="Montserrat Light"/>
              </a:defRPr>
            </a:lvl5pPr>
            <a:lvl6pPr lvl="5" algn="l">
              <a:lnSpc>
                <a:spcPct val="100000"/>
              </a:lnSpc>
              <a:spcBef>
                <a:spcPts val="0"/>
              </a:spcBef>
              <a:spcAft>
                <a:spcPts val="0"/>
              </a:spcAft>
              <a:buSzPts val="2800"/>
              <a:buNone/>
              <a:defRPr>
                <a:latin typeface="Montserrat Light"/>
                <a:ea typeface="Montserrat Light"/>
                <a:cs typeface="Montserrat Light"/>
                <a:sym typeface="Montserrat Light"/>
              </a:defRPr>
            </a:lvl6pPr>
            <a:lvl7pPr lvl="6" algn="l">
              <a:lnSpc>
                <a:spcPct val="100000"/>
              </a:lnSpc>
              <a:spcBef>
                <a:spcPts val="0"/>
              </a:spcBef>
              <a:spcAft>
                <a:spcPts val="0"/>
              </a:spcAft>
              <a:buSzPts val="2800"/>
              <a:buNone/>
              <a:defRPr>
                <a:latin typeface="Montserrat Light"/>
                <a:ea typeface="Montserrat Light"/>
                <a:cs typeface="Montserrat Light"/>
                <a:sym typeface="Montserrat Light"/>
              </a:defRPr>
            </a:lvl7pPr>
            <a:lvl8pPr lvl="7" algn="l">
              <a:lnSpc>
                <a:spcPct val="100000"/>
              </a:lnSpc>
              <a:spcBef>
                <a:spcPts val="0"/>
              </a:spcBef>
              <a:spcAft>
                <a:spcPts val="0"/>
              </a:spcAft>
              <a:buSzPts val="2800"/>
              <a:buNone/>
              <a:defRPr>
                <a:latin typeface="Montserrat Light"/>
                <a:ea typeface="Montserrat Light"/>
                <a:cs typeface="Montserrat Light"/>
                <a:sym typeface="Montserrat Light"/>
              </a:defRPr>
            </a:lvl8pPr>
            <a:lvl9pPr lvl="8" algn="l">
              <a:lnSpc>
                <a:spcPct val="100000"/>
              </a:lnSpc>
              <a:spcBef>
                <a:spcPts val="0"/>
              </a:spcBef>
              <a:spcAft>
                <a:spcPts val="0"/>
              </a:spcAft>
              <a:buSzPts val="2800"/>
              <a:buNone/>
              <a:defRPr>
                <a:latin typeface="Montserrat Light"/>
                <a:ea typeface="Montserrat Light"/>
                <a:cs typeface="Montserrat Light"/>
                <a:sym typeface="Montserrat Light"/>
              </a:defRPr>
            </a:lvl9pPr>
          </a:lstStyle>
          <a:p/>
        </p:txBody>
      </p:sp>
      <p:sp>
        <p:nvSpPr>
          <p:cNvPr id="62" name="Google Shape;62;p6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algn="l">
              <a:lnSpc>
                <a:spcPct val="115000"/>
              </a:lnSpc>
              <a:spcBef>
                <a:spcPts val="0"/>
              </a:spcBef>
              <a:spcAft>
                <a:spcPts val="0"/>
              </a:spcAft>
              <a:buSzPts val="1400"/>
              <a:buFont typeface="Roboto"/>
              <a:buChar char="○"/>
              <a:defRPr>
                <a:latin typeface="Roboto"/>
                <a:ea typeface="Roboto"/>
                <a:cs typeface="Roboto"/>
                <a:sym typeface="Roboto"/>
              </a:defRPr>
            </a:lvl2pPr>
            <a:lvl3pPr indent="-317500" lvl="2" marL="1371600" algn="l">
              <a:lnSpc>
                <a:spcPct val="115000"/>
              </a:lnSpc>
              <a:spcBef>
                <a:spcPts val="0"/>
              </a:spcBef>
              <a:spcAft>
                <a:spcPts val="0"/>
              </a:spcAft>
              <a:buSzPts val="1400"/>
              <a:buFont typeface="Roboto"/>
              <a:buChar char="■"/>
              <a:defRPr>
                <a:latin typeface="Roboto"/>
                <a:ea typeface="Roboto"/>
                <a:cs typeface="Roboto"/>
                <a:sym typeface="Roboto"/>
              </a:defRPr>
            </a:lvl3pPr>
            <a:lvl4pPr indent="-317500" lvl="3" marL="1828800" algn="l">
              <a:lnSpc>
                <a:spcPct val="115000"/>
              </a:lnSpc>
              <a:spcBef>
                <a:spcPts val="0"/>
              </a:spcBef>
              <a:spcAft>
                <a:spcPts val="0"/>
              </a:spcAft>
              <a:buSzPts val="1400"/>
              <a:buFont typeface="Roboto"/>
              <a:buChar char="●"/>
              <a:defRPr>
                <a:latin typeface="Roboto"/>
                <a:ea typeface="Roboto"/>
                <a:cs typeface="Roboto"/>
                <a:sym typeface="Roboto"/>
              </a:defRPr>
            </a:lvl4pPr>
            <a:lvl5pPr indent="-317500" lvl="4" marL="2286000" algn="l">
              <a:lnSpc>
                <a:spcPct val="115000"/>
              </a:lnSpc>
              <a:spcBef>
                <a:spcPts val="0"/>
              </a:spcBef>
              <a:spcAft>
                <a:spcPts val="0"/>
              </a:spcAft>
              <a:buSzPts val="1400"/>
              <a:buFont typeface="Roboto"/>
              <a:buChar char="○"/>
              <a:defRPr>
                <a:latin typeface="Roboto"/>
                <a:ea typeface="Roboto"/>
                <a:cs typeface="Roboto"/>
                <a:sym typeface="Roboto"/>
              </a:defRPr>
            </a:lvl5pPr>
            <a:lvl6pPr indent="-317500" lvl="5" marL="2743200" algn="l">
              <a:lnSpc>
                <a:spcPct val="115000"/>
              </a:lnSpc>
              <a:spcBef>
                <a:spcPts val="0"/>
              </a:spcBef>
              <a:spcAft>
                <a:spcPts val="0"/>
              </a:spcAft>
              <a:buSzPts val="1400"/>
              <a:buFont typeface="Roboto"/>
              <a:buChar char="■"/>
              <a:defRPr>
                <a:latin typeface="Roboto"/>
                <a:ea typeface="Roboto"/>
                <a:cs typeface="Roboto"/>
                <a:sym typeface="Roboto"/>
              </a:defRPr>
            </a:lvl6pPr>
            <a:lvl7pPr indent="-317500" lvl="6" marL="3200400" algn="l">
              <a:lnSpc>
                <a:spcPct val="115000"/>
              </a:lnSpc>
              <a:spcBef>
                <a:spcPts val="0"/>
              </a:spcBef>
              <a:spcAft>
                <a:spcPts val="0"/>
              </a:spcAft>
              <a:buSzPts val="1400"/>
              <a:buFont typeface="Roboto"/>
              <a:buChar char="●"/>
              <a:defRPr>
                <a:latin typeface="Roboto"/>
                <a:ea typeface="Roboto"/>
                <a:cs typeface="Roboto"/>
                <a:sym typeface="Roboto"/>
              </a:defRPr>
            </a:lvl7pPr>
            <a:lvl8pPr indent="-317500" lvl="7" marL="3657600" algn="l">
              <a:lnSpc>
                <a:spcPct val="115000"/>
              </a:lnSpc>
              <a:spcBef>
                <a:spcPts val="0"/>
              </a:spcBef>
              <a:spcAft>
                <a:spcPts val="0"/>
              </a:spcAft>
              <a:buSzPts val="1400"/>
              <a:buFont typeface="Roboto"/>
              <a:buChar char="○"/>
              <a:defRPr>
                <a:latin typeface="Roboto"/>
                <a:ea typeface="Roboto"/>
                <a:cs typeface="Roboto"/>
                <a:sym typeface="Roboto"/>
              </a:defRPr>
            </a:lvl8pPr>
            <a:lvl9pPr indent="-317500" lvl="8" marL="4114800" algn="l">
              <a:lnSpc>
                <a:spcPct val="115000"/>
              </a:lnSpc>
              <a:spcBef>
                <a:spcPts val="0"/>
              </a:spcBef>
              <a:spcAft>
                <a:spcPts val="0"/>
              </a:spcAft>
              <a:buSzPts val="1400"/>
              <a:buFont typeface="Roboto"/>
              <a:buChar char="■"/>
              <a:defRPr>
                <a:latin typeface="Roboto"/>
                <a:ea typeface="Roboto"/>
                <a:cs typeface="Roboto"/>
                <a:sym typeface="Roboto"/>
              </a:defRPr>
            </a:lvl9pPr>
          </a:lstStyle>
          <a:p/>
        </p:txBody>
      </p:sp>
      <p:sp>
        <p:nvSpPr>
          <p:cNvPr id="70" name="Google Shape;70;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57"/>
          <p:cNvPicPr preferRelativeResize="0"/>
          <p:nvPr/>
        </p:nvPicPr>
        <p:blipFill rotWithShape="1">
          <a:blip r:embed="rId2">
            <a:alphaModFix/>
          </a:blip>
          <a:srcRect b="0" l="0" r="0" t="0"/>
          <a:stretch/>
        </p:blipFill>
        <p:spPr>
          <a:xfrm>
            <a:off x="8013375" y="229299"/>
            <a:ext cx="903854" cy="216700"/>
          </a:xfrm>
          <a:prstGeom prst="rect">
            <a:avLst/>
          </a:prstGeom>
          <a:noFill/>
          <a:ln>
            <a:noFill/>
          </a:ln>
        </p:spPr>
      </p:pic>
      <p:cxnSp>
        <p:nvCxnSpPr>
          <p:cNvPr id="72" name="Google Shape;72;p57"/>
          <p:cNvCxnSpPr/>
          <p:nvPr/>
        </p:nvCxnSpPr>
        <p:spPr>
          <a:xfrm>
            <a:off x="322725" y="1044400"/>
            <a:ext cx="2886600" cy="900"/>
          </a:xfrm>
          <a:prstGeom prst="straightConnector1">
            <a:avLst/>
          </a:prstGeom>
          <a:noFill/>
          <a:ln cap="flat" cmpd="sng" w="28575">
            <a:solidFill>
              <a:srgbClr val="FCD000"/>
            </a:solidFill>
            <a:prstDash val="solid"/>
            <a:round/>
            <a:headEnd len="sm" w="sm" type="none"/>
            <a:tailEnd len="sm" w="sm" type="none"/>
          </a:ln>
        </p:spPr>
      </p:cxnSp>
      <p:sp>
        <p:nvSpPr>
          <p:cNvPr id="73" name="Google Shape;73;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Font typeface="Roboto"/>
              <a:buNone/>
              <a:defRPr>
                <a:latin typeface="Roboto"/>
                <a:ea typeface="Roboto"/>
                <a:cs typeface="Roboto"/>
                <a:sym typeface="Roboto"/>
              </a:defRPr>
            </a:lvl1pPr>
            <a:lvl2pPr lvl="1" algn="l">
              <a:lnSpc>
                <a:spcPct val="100000"/>
              </a:lnSpc>
              <a:spcBef>
                <a:spcPts val="0"/>
              </a:spcBef>
              <a:spcAft>
                <a:spcPts val="0"/>
              </a:spcAft>
              <a:buSzPts val="2800"/>
              <a:buFont typeface="Roboto"/>
              <a:buNone/>
              <a:defRPr>
                <a:latin typeface="Roboto"/>
                <a:ea typeface="Roboto"/>
                <a:cs typeface="Roboto"/>
                <a:sym typeface="Roboto"/>
              </a:defRPr>
            </a:lvl2pPr>
            <a:lvl3pPr lvl="2" algn="l">
              <a:lnSpc>
                <a:spcPct val="100000"/>
              </a:lnSpc>
              <a:spcBef>
                <a:spcPts val="0"/>
              </a:spcBef>
              <a:spcAft>
                <a:spcPts val="0"/>
              </a:spcAft>
              <a:buSzPts val="2800"/>
              <a:buFont typeface="Roboto"/>
              <a:buNone/>
              <a:defRPr>
                <a:latin typeface="Roboto"/>
                <a:ea typeface="Roboto"/>
                <a:cs typeface="Roboto"/>
                <a:sym typeface="Roboto"/>
              </a:defRPr>
            </a:lvl3pPr>
            <a:lvl4pPr lvl="3" algn="l">
              <a:lnSpc>
                <a:spcPct val="100000"/>
              </a:lnSpc>
              <a:spcBef>
                <a:spcPts val="0"/>
              </a:spcBef>
              <a:spcAft>
                <a:spcPts val="0"/>
              </a:spcAft>
              <a:buSzPts val="2800"/>
              <a:buFont typeface="Roboto"/>
              <a:buNone/>
              <a:defRPr>
                <a:latin typeface="Roboto"/>
                <a:ea typeface="Roboto"/>
                <a:cs typeface="Roboto"/>
                <a:sym typeface="Roboto"/>
              </a:defRPr>
            </a:lvl4pPr>
            <a:lvl5pPr lvl="4" algn="l">
              <a:lnSpc>
                <a:spcPct val="100000"/>
              </a:lnSpc>
              <a:spcBef>
                <a:spcPts val="0"/>
              </a:spcBef>
              <a:spcAft>
                <a:spcPts val="0"/>
              </a:spcAft>
              <a:buSzPts val="2800"/>
              <a:buFont typeface="Roboto"/>
              <a:buNone/>
              <a:defRPr>
                <a:latin typeface="Roboto"/>
                <a:ea typeface="Roboto"/>
                <a:cs typeface="Roboto"/>
                <a:sym typeface="Roboto"/>
              </a:defRPr>
            </a:lvl5pPr>
            <a:lvl6pPr lvl="5" algn="l">
              <a:lnSpc>
                <a:spcPct val="100000"/>
              </a:lnSpc>
              <a:spcBef>
                <a:spcPts val="0"/>
              </a:spcBef>
              <a:spcAft>
                <a:spcPts val="0"/>
              </a:spcAft>
              <a:buSzPts val="2800"/>
              <a:buFont typeface="Roboto"/>
              <a:buNone/>
              <a:defRPr>
                <a:latin typeface="Roboto"/>
                <a:ea typeface="Roboto"/>
                <a:cs typeface="Roboto"/>
                <a:sym typeface="Roboto"/>
              </a:defRPr>
            </a:lvl6pPr>
            <a:lvl7pPr lvl="6" algn="l">
              <a:lnSpc>
                <a:spcPct val="100000"/>
              </a:lnSpc>
              <a:spcBef>
                <a:spcPts val="0"/>
              </a:spcBef>
              <a:spcAft>
                <a:spcPts val="0"/>
              </a:spcAft>
              <a:buSzPts val="2800"/>
              <a:buFont typeface="Roboto"/>
              <a:buNone/>
              <a:defRPr>
                <a:latin typeface="Roboto"/>
                <a:ea typeface="Roboto"/>
                <a:cs typeface="Roboto"/>
                <a:sym typeface="Roboto"/>
              </a:defRPr>
            </a:lvl7pPr>
            <a:lvl8pPr lvl="7" algn="l">
              <a:lnSpc>
                <a:spcPct val="100000"/>
              </a:lnSpc>
              <a:spcBef>
                <a:spcPts val="0"/>
              </a:spcBef>
              <a:spcAft>
                <a:spcPts val="0"/>
              </a:spcAft>
              <a:buSzPts val="2800"/>
              <a:buFont typeface="Roboto"/>
              <a:buNone/>
              <a:defRPr>
                <a:latin typeface="Roboto"/>
                <a:ea typeface="Roboto"/>
                <a:cs typeface="Roboto"/>
                <a:sym typeface="Roboto"/>
              </a:defRPr>
            </a:lvl8pPr>
            <a:lvl9pPr lvl="8" algn="l">
              <a:lnSpc>
                <a:spcPct val="100000"/>
              </a:lnSpc>
              <a:spcBef>
                <a:spcPts val="0"/>
              </a:spcBef>
              <a:spcAft>
                <a:spcPts val="0"/>
              </a:spcAft>
              <a:buSzPts val="2800"/>
              <a:buFont typeface="Roboto"/>
              <a:buNone/>
              <a:defRPr>
                <a:latin typeface="Roboto"/>
                <a:ea typeface="Roboto"/>
                <a:cs typeface="Roboto"/>
                <a:sym typeface="Robo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8" name="Google Shape;78;p9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9" name="Google Shape;79;p9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0" name="Google Shape;80;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024873"/>
        </a:solidFill>
      </p:bgPr>
    </p:bg>
    <p:spTree>
      <p:nvGrpSpPr>
        <p:cNvPr id="81" name="Shape 81"/>
        <p:cNvGrpSpPr/>
        <p:nvPr/>
      </p:nvGrpSpPr>
      <p:grpSpPr>
        <a:xfrm>
          <a:off x="0" y="0"/>
          <a:ext cx="0" cy="0"/>
          <a:chOff x="0" y="0"/>
          <a:chExt cx="0" cy="0"/>
        </a:xfrm>
      </p:grpSpPr>
      <p:sp>
        <p:nvSpPr>
          <p:cNvPr id="82" name="Google Shape;82;p94"/>
          <p:cNvSpPr/>
          <p:nvPr/>
        </p:nvSpPr>
        <p:spPr>
          <a:xfrm>
            <a:off x="7197388" y="3366925"/>
            <a:ext cx="2606700" cy="2606700"/>
          </a:xfrm>
          <a:prstGeom prst="ellipse">
            <a:avLst/>
          </a:prstGeom>
          <a:noFill/>
          <a:ln cap="flat" cmpd="sng" w="19050">
            <a:solidFill>
              <a:srgbClr val="59C0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94"/>
          <p:cNvSpPr txBox="1"/>
          <p:nvPr>
            <p:ph type="title"/>
          </p:nvPr>
        </p:nvSpPr>
        <p:spPr>
          <a:xfrm>
            <a:off x="375000" y="292625"/>
            <a:ext cx="79599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4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84" name="Google Shape;84;p94"/>
          <p:cNvSpPr txBox="1"/>
          <p:nvPr>
            <p:ph idx="1" type="body"/>
          </p:nvPr>
        </p:nvSpPr>
        <p:spPr>
          <a:xfrm>
            <a:off x="375000" y="1152475"/>
            <a:ext cx="8457300" cy="3416400"/>
          </a:xfrm>
          <a:prstGeom prst="rect">
            <a:avLst/>
          </a:prstGeom>
          <a:noFill/>
          <a:ln>
            <a:noFill/>
          </a:ln>
        </p:spPr>
        <p:txBody>
          <a:bodyPr anchorCtr="0" anchor="t" bIns="91425" lIns="91425" spcFirstLastPara="1" rIns="91425" wrap="square" tIns="91425">
            <a:normAutofit/>
          </a:bodyPr>
          <a:lstStyle>
            <a:lvl1pPr indent="-298450" lvl="0" marL="457200" algn="l">
              <a:lnSpc>
                <a:spcPct val="115000"/>
              </a:lnSpc>
              <a:spcBef>
                <a:spcPts val="0"/>
              </a:spcBef>
              <a:spcAft>
                <a:spcPts val="0"/>
              </a:spcAft>
              <a:buClr>
                <a:schemeClr val="lt1"/>
              </a:buClr>
              <a:buSzPts val="1100"/>
              <a:buChar char="●"/>
              <a:defRPr sz="1100">
                <a:solidFill>
                  <a:schemeClr val="lt1"/>
                </a:solidFill>
              </a:defRPr>
            </a:lvl1pPr>
            <a:lvl2pPr indent="-298450" lvl="1" marL="914400" algn="l">
              <a:lnSpc>
                <a:spcPct val="115000"/>
              </a:lnSpc>
              <a:spcBef>
                <a:spcPts val="0"/>
              </a:spcBef>
              <a:spcAft>
                <a:spcPts val="0"/>
              </a:spcAft>
              <a:buClr>
                <a:schemeClr val="lt1"/>
              </a:buClr>
              <a:buSzPts val="1100"/>
              <a:buChar char="○"/>
              <a:defRPr sz="1100">
                <a:solidFill>
                  <a:schemeClr val="lt1"/>
                </a:solidFill>
              </a:defRPr>
            </a:lvl2pPr>
            <a:lvl3pPr indent="-298450" lvl="2" marL="1371600" algn="l">
              <a:lnSpc>
                <a:spcPct val="115000"/>
              </a:lnSpc>
              <a:spcBef>
                <a:spcPts val="0"/>
              </a:spcBef>
              <a:spcAft>
                <a:spcPts val="0"/>
              </a:spcAft>
              <a:buClr>
                <a:schemeClr val="lt1"/>
              </a:buClr>
              <a:buSzPts val="1100"/>
              <a:buChar char="■"/>
              <a:defRPr sz="1100">
                <a:solidFill>
                  <a:schemeClr val="lt1"/>
                </a:solidFill>
              </a:defRPr>
            </a:lvl3pPr>
            <a:lvl4pPr indent="-298450" lvl="3" marL="1828800" algn="l">
              <a:lnSpc>
                <a:spcPct val="115000"/>
              </a:lnSpc>
              <a:spcBef>
                <a:spcPts val="0"/>
              </a:spcBef>
              <a:spcAft>
                <a:spcPts val="0"/>
              </a:spcAft>
              <a:buClr>
                <a:schemeClr val="lt1"/>
              </a:buClr>
              <a:buSzPts val="1100"/>
              <a:buChar char="●"/>
              <a:defRPr sz="1100">
                <a:solidFill>
                  <a:schemeClr val="lt1"/>
                </a:solidFill>
              </a:defRPr>
            </a:lvl4pPr>
            <a:lvl5pPr indent="-298450" lvl="4" marL="2286000" algn="l">
              <a:lnSpc>
                <a:spcPct val="115000"/>
              </a:lnSpc>
              <a:spcBef>
                <a:spcPts val="0"/>
              </a:spcBef>
              <a:spcAft>
                <a:spcPts val="0"/>
              </a:spcAft>
              <a:buClr>
                <a:schemeClr val="lt1"/>
              </a:buClr>
              <a:buSzPts val="1100"/>
              <a:buChar char="○"/>
              <a:defRPr sz="1100">
                <a:solidFill>
                  <a:schemeClr val="lt1"/>
                </a:solidFill>
              </a:defRPr>
            </a:lvl5pPr>
            <a:lvl6pPr indent="-298450" lvl="5" marL="2743200" algn="l">
              <a:lnSpc>
                <a:spcPct val="115000"/>
              </a:lnSpc>
              <a:spcBef>
                <a:spcPts val="0"/>
              </a:spcBef>
              <a:spcAft>
                <a:spcPts val="0"/>
              </a:spcAft>
              <a:buClr>
                <a:schemeClr val="lt1"/>
              </a:buClr>
              <a:buSzPts val="1100"/>
              <a:buChar char="■"/>
              <a:defRPr sz="1100">
                <a:solidFill>
                  <a:schemeClr val="lt1"/>
                </a:solidFill>
              </a:defRPr>
            </a:lvl6pPr>
            <a:lvl7pPr indent="-298450" lvl="6" marL="3200400" algn="l">
              <a:lnSpc>
                <a:spcPct val="115000"/>
              </a:lnSpc>
              <a:spcBef>
                <a:spcPts val="0"/>
              </a:spcBef>
              <a:spcAft>
                <a:spcPts val="0"/>
              </a:spcAft>
              <a:buClr>
                <a:schemeClr val="lt1"/>
              </a:buClr>
              <a:buSzPts val="1100"/>
              <a:buChar char="●"/>
              <a:defRPr sz="1100">
                <a:solidFill>
                  <a:schemeClr val="lt1"/>
                </a:solidFill>
              </a:defRPr>
            </a:lvl7pPr>
            <a:lvl8pPr indent="-298450" lvl="7" marL="3657600" algn="l">
              <a:lnSpc>
                <a:spcPct val="115000"/>
              </a:lnSpc>
              <a:spcBef>
                <a:spcPts val="0"/>
              </a:spcBef>
              <a:spcAft>
                <a:spcPts val="0"/>
              </a:spcAft>
              <a:buClr>
                <a:schemeClr val="lt1"/>
              </a:buClr>
              <a:buSzPts val="1100"/>
              <a:buChar char="○"/>
              <a:defRPr sz="1100">
                <a:solidFill>
                  <a:schemeClr val="lt1"/>
                </a:solidFill>
              </a:defRPr>
            </a:lvl8pPr>
            <a:lvl9pPr indent="-298450" lvl="8" marL="4114800" algn="l">
              <a:lnSpc>
                <a:spcPct val="115000"/>
              </a:lnSpc>
              <a:spcBef>
                <a:spcPts val="0"/>
              </a:spcBef>
              <a:spcAft>
                <a:spcPts val="0"/>
              </a:spcAft>
              <a:buClr>
                <a:schemeClr val="lt1"/>
              </a:buClr>
              <a:buSzPts val="1100"/>
              <a:buChar char="■"/>
              <a:defRPr sz="1100">
                <a:solidFill>
                  <a:schemeClr val="lt1"/>
                </a:solidFill>
              </a:defRPr>
            </a:lvl9pPr>
          </a:lstStyle>
          <a:p/>
        </p:txBody>
      </p:sp>
      <p:sp>
        <p:nvSpPr>
          <p:cNvPr id="85" name="Google Shape;85;p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94"/>
          <p:cNvSpPr/>
          <p:nvPr/>
        </p:nvSpPr>
        <p:spPr>
          <a:xfrm>
            <a:off x="7350388" y="3519925"/>
            <a:ext cx="2300700" cy="2300700"/>
          </a:xfrm>
          <a:prstGeom prst="ellipse">
            <a:avLst/>
          </a:prstGeom>
          <a:solidFill>
            <a:srgbClr val="59C0D6">
              <a:alpha val="1333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5616">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9" name="Google Shape;89;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9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2" name="Google Shape;92;p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algn="l">
              <a:lnSpc>
                <a:spcPct val="115000"/>
              </a:lnSpc>
              <a:spcBef>
                <a:spcPts val="0"/>
              </a:spcBef>
              <a:spcAft>
                <a:spcPts val="0"/>
              </a:spcAft>
              <a:buSzPts val="1400"/>
              <a:buFont typeface="Roboto"/>
              <a:buChar char="○"/>
              <a:defRPr>
                <a:latin typeface="Roboto"/>
                <a:ea typeface="Roboto"/>
                <a:cs typeface="Roboto"/>
                <a:sym typeface="Roboto"/>
              </a:defRPr>
            </a:lvl2pPr>
            <a:lvl3pPr indent="-317500" lvl="2" marL="1371600" algn="l">
              <a:lnSpc>
                <a:spcPct val="115000"/>
              </a:lnSpc>
              <a:spcBef>
                <a:spcPts val="0"/>
              </a:spcBef>
              <a:spcAft>
                <a:spcPts val="0"/>
              </a:spcAft>
              <a:buSzPts val="1400"/>
              <a:buFont typeface="Roboto"/>
              <a:buChar char="■"/>
              <a:defRPr>
                <a:latin typeface="Roboto"/>
                <a:ea typeface="Roboto"/>
                <a:cs typeface="Roboto"/>
                <a:sym typeface="Roboto"/>
              </a:defRPr>
            </a:lvl3pPr>
            <a:lvl4pPr indent="-317500" lvl="3" marL="1828800" algn="l">
              <a:lnSpc>
                <a:spcPct val="115000"/>
              </a:lnSpc>
              <a:spcBef>
                <a:spcPts val="0"/>
              </a:spcBef>
              <a:spcAft>
                <a:spcPts val="0"/>
              </a:spcAft>
              <a:buSzPts val="1400"/>
              <a:buFont typeface="Roboto"/>
              <a:buChar char="●"/>
              <a:defRPr>
                <a:latin typeface="Roboto"/>
                <a:ea typeface="Roboto"/>
                <a:cs typeface="Roboto"/>
                <a:sym typeface="Roboto"/>
              </a:defRPr>
            </a:lvl4pPr>
            <a:lvl5pPr indent="-317500" lvl="4" marL="2286000" algn="l">
              <a:lnSpc>
                <a:spcPct val="115000"/>
              </a:lnSpc>
              <a:spcBef>
                <a:spcPts val="0"/>
              </a:spcBef>
              <a:spcAft>
                <a:spcPts val="0"/>
              </a:spcAft>
              <a:buSzPts val="1400"/>
              <a:buFont typeface="Roboto"/>
              <a:buChar char="○"/>
              <a:defRPr>
                <a:latin typeface="Roboto"/>
                <a:ea typeface="Roboto"/>
                <a:cs typeface="Roboto"/>
                <a:sym typeface="Roboto"/>
              </a:defRPr>
            </a:lvl5pPr>
            <a:lvl6pPr indent="-317500" lvl="5" marL="2743200" algn="l">
              <a:lnSpc>
                <a:spcPct val="115000"/>
              </a:lnSpc>
              <a:spcBef>
                <a:spcPts val="0"/>
              </a:spcBef>
              <a:spcAft>
                <a:spcPts val="0"/>
              </a:spcAft>
              <a:buSzPts val="1400"/>
              <a:buFont typeface="Roboto"/>
              <a:buChar char="■"/>
              <a:defRPr>
                <a:latin typeface="Roboto"/>
                <a:ea typeface="Roboto"/>
                <a:cs typeface="Roboto"/>
                <a:sym typeface="Roboto"/>
              </a:defRPr>
            </a:lvl6pPr>
            <a:lvl7pPr indent="-317500" lvl="6" marL="3200400" algn="l">
              <a:lnSpc>
                <a:spcPct val="115000"/>
              </a:lnSpc>
              <a:spcBef>
                <a:spcPts val="0"/>
              </a:spcBef>
              <a:spcAft>
                <a:spcPts val="0"/>
              </a:spcAft>
              <a:buSzPts val="1400"/>
              <a:buFont typeface="Roboto"/>
              <a:buChar char="●"/>
              <a:defRPr>
                <a:latin typeface="Roboto"/>
                <a:ea typeface="Roboto"/>
                <a:cs typeface="Roboto"/>
                <a:sym typeface="Roboto"/>
              </a:defRPr>
            </a:lvl7pPr>
            <a:lvl8pPr indent="-317500" lvl="7" marL="3657600" algn="l">
              <a:lnSpc>
                <a:spcPct val="115000"/>
              </a:lnSpc>
              <a:spcBef>
                <a:spcPts val="0"/>
              </a:spcBef>
              <a:spcAft>
                <a:spcPts val="0"/>
              </a:spcAft>
              <a:buSzPts val="1400"/>
              <a:buFont typeface="Roboto"/>
              <a:buChar char="○"/>
              <a:defRPr>
                <a:latin typeface="Roboto"/>
                <a:ea typeface="Roboto"/>
                <a:cs typeface="Roboto"/>
                <a:sym typeface="Roboto"/>
              </a:defRPr>
            </a:lvl8pPr>
            <a:lvl9pPr indent="-317500" lvl="8" marL="4114800" algn="l">
              <a:lnSpc>
                <a:spcPct val="115000"/>
              </a:lnSpc>
              <a:spcBef>
                <a:spcPts val="0"/>
              </a:spcBef>
              <a:spcAft>
                <a:spcPts val="0"/>
              </a:spcAft>
              <a:buSzPts val="1400"/>
              <a:buFont typeface="Roboto"/>
              <a:buChar char="■"/>
              <a:defRPr>
                <a:latin typeface="Roboto"/>
                <a:ea typeface="Roboto"/>
                <a:cs typeface="Roboto"/>
                <a:sym typeface="Roboto"/>
              </a:defRPr>
            </a:lvl9pPr>
          </a:lstStyle>
          <a:p/>
        </p:txBody>
      </p:sp>
      <p:sp>
        <p:nvSpPr>
          <p:cNvPr id="15" name="Google Shape;15;p52"/>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52"/>
          <p:cNvPicPr preferRelativeResize="0"/>
          <p:nvPr/>
        </p:nvPicPr>
        <p:blipFill rotWithShape="1">
          <a:blip r:embed="rId2">
            <a:alphaModFix/>
          </a:blip>
          <a:srcRect b="0" l="0" r="0" t="0"/>
          <a:stretch/>
        </p:blipFill>
        <p:spPr>
          <a:xfrm>
            <a:off x="8013375" y="229299"/>
            <a:ext cx="903854" cy="216700"/>
          </a:xfrm>
          <a:prstGeom prst="rect">
            <a:avLst/>
          </a:prstGeom>
          <a:noFill/>
          <a:ln>
            <a:noFill/>
          </a:ln>
        </p:spPr>
      </p:pic>
      <p:cxnSp>
        <p:nvCxnSpPr>
          <p:cNvPr id="17" name="Google Shape;17;p52"/>
          <p:cNvCxnSpPr/>
          <p:nvPr/>
        </p:nvCxnSpPr>
        <p:spPr>
          <a:xfrm>
            <a:off x="322725" y="1044400"/>
            <a:ext cx="2886600" cy="900"/>
          </a:xfrm>
          <a:prstGeom prst="straightConnector1">
            <a:avLst/>
          </a:prstGeom>
          <a:noFill/>
          <a:ln cap="flat" cmpd="sng" w="28575">
            <a:solidFill>
              <a:srgbClr val="FCD000"/>
            </a:solidFill>
            <a:prstDash val="solid"/>
            <a:round/>
            <a:headEnd len="sm" w="sm" type="none"/>
            <a:tailEnd len="sm" w="sm" type="none"/>
          </a:ln>
        </p:spPr>
      </p:cxnSp>
      <p:sp>
        <p:nvSpPr>
          <p:cNvPr id="18" name="Google Shape;18;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Font typeface="Roboto"/>
              <a:buNone/>
              <a:defRPr>
                <a:latin typeface="Roboto"/>
                <a:ea typeface="Roboto"/>
                <a:cs typeface="Roboto"/>
                <a:sym typeface="Roboto"/>
              </a:defRPr>
            </a:lvl1pPr>
            <a:lvl2pPr lvl="1" algn="l">
              <a:lnSpc>
                <a:spcPct val="100000"/>
              </a:lnSpc>
              <a:spcBef>
                <a:spcPts val="0"/>
              </a:spcBef>
              <a:spcAft>
                <a:spcPts val="0"/>
              </a:spcAft>
              <a:buSzPts val="2800"/>
              <a:buFont typeface="Roboto"/>
              <a:buNone/>
              <a:defRPr>
                <a:latin typeface="Roboto"/>
                <a:ea typeface="Roboto"/>
                <a:cs typeface="Roboto"/>
                <a:sym typeface="Roboto"/>
              </a:defRPr>
            </a:lvl2pPr>
            <a:lvl3pPr lvl="2" algn="l">
              <a:lnSpc>
                <a:spcPct val="100000"/>
              </a:lnSpc>
              <a:spcBef>
                <a:spcPts val="0"/>
              </a:spcBef>
              <a:spcAft>
                <a:spcPts val="0"/>
              </a:spcAft>
              <a:buSzPts val="2800"/>
              <a:buFont typeface="Roboto"/>
              <a:buNone/>
              <a:defRPr>
                <a:latin typeface="Roboto"/>
                <a:ea typeface="Roboto"/>
                <a:cs typeface="Roboto"/>
                <a:sym typeface="Roboto"/>
              </a:defRPr>
            </a:lvl3pPr>
            <a:lvl4pPr lvl="3" algn="l">
              <a:lnSpc>
                <a:spcPct val="100000"/>
              </a:lnSpc>
              <a:spcBef>
                <a:spcPts val="0"/>
              </a:spcBef>
              <a:spcAft>
                <a:spcPts val="0"/>
              </a:spcAft>
              <a:buSzPts val="2800"/>
              <a:buFont typeface="Roboto"/>
              <a:buNone/>
              <a:defRPr>
                <a:latin typeface="Roboto"/>
                <a:ea typeface="Roboto"/>
                <a:cs typeface="Roboto"/>
                <a:sym typeface="Roboto"/>
              </a:defRPr>
            </a:lvl4pPr>
            <a:lvl5pPr lvl="4" algn="l">
              <a:lnSpc>
                <a:spcPct val="100000"/>
              </a:lnSpc>
              <a:spcBef>
                <a:spcPts val="0"/>
              </a:spcBef>
              <a:spcAft>
                <a:spcPts val="0"/>
              </a:spcAft>
              <a:buSzPts val="2800"/>
              <a:buFont typeface="Roboto"/>
              <a:buNone/>
              <a:defRPr>
                <a:latin typeface="Roboto"/>
                <a:ea typeface="Roboto"/>
                <a:cs typeface="Roboto"/>
                <a:sym typeface="Roboto"/>
              </a:defRPr>
            </a:lvl5pPr>
            <a:lvl6pPr lvl="5" algn="l">
              <a:lnSpc>
                <a:spcPct val="100000"/>
              </a:lnSpc>
              <a:spcBef>
                <a:spcPts val="0"/>
              </a:spcBef>
              <a:spcAft>
                <a:spcPts val="0"/>
              </a:spcAft>
              <a:buSzPts val="2800"/>
              <a:buFont typeface="Roboto"/>
              <a:buNone/>
              <a:defRPr>
                <a:latin typeface="Roboto"/>
                <a:ea typeface="Roboto"/>
                <a:cs typeface="Roboto"/>
                <a:sym typeface="Roboto"/>
              </a:defRPr>
            </a:lvl6pPr>
            <a:lvl7pPr lvl="6" algn="l">
              <a:lnSpc>
                <a:spcPct val="100000"/>
              </a:lnSpc>
              <a:spcBef>
                <a:spcPts val="0"/>
              </a:spcBef>
              <a:spcAft>
                <a:spcPts val="0"/>
              </a:spcAft>
              <a:buSzPts val="2800"/>
              <a:buFont typeface="Roboto"/>
              <a:buNone/>
              <a:defRPr>
                <a:latin typeface="Roboto"/>
                <a:ea typeface="Roboto"/>
                <a:cs typeface="Roboto"/>
                <a:sym typeface="Roboto"/>
              </a:defRPr>
            </a:lvl7pPr>
            <a:lvl8pPr lvl="7" algn="l">
              <a:lnSpc>
                <a:spcPct val="100000"/>
              </a:lnSpc>
              <a:spcBef>
                <a:spcPts val="0"/>
              </a:spcBef>
              <a:spcAft>
                <a:spcPts val="0"/>
              </a:spcAft>
              <a:buSzPts val="2800"/>
              <a:buFont typeface="Roboto"/>
              <a:buNone/>
              <a:defRPr>
                <a:latin typeface="Roboto"/>
                <a:ea typeface="Roboto"/>
                <a:cs typeface="Roboto"/>
                <a:sym typeface="Roboto"/>
              </a:defRPr>
            </a:lvl8pPr>
            <a:lvl9pPr lvl="8" algn="l">
              <a:lnSpc>
                <a:spcPct val="100000"/>
              </a:lnSpc>
              <a:spcBef>
                <a:spcPts val="0"/>
              </a:spcBef>
              <a:spcAft>
                <a:spcPts val="0"/>
              </a:spcAft>
              <a:buSzPts val="2800"/>
              <a:buFont typeface="Roboto"/>
              <a:buNone/>
              <a:defRPr>
                <a:latin typeface="Roboto"/>
                <a:ea typeface="Roboto"/>
                <a:cs typeface="Roboto"/>
                <a:sym typeface="Roboto"/>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sp>
        <p:nvSpPr>
          <p:cNvPr id="94" name="Google Shape;94;p9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95" name="Google Shape;95;p9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6" name="Google Shape;96;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9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9" name="Google Shape;99;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0" name="Shape 100"/>
        <p:cNvGrpSpPr/>
        <p:nvPr/>
      </p:nvGrpSpPr>
      <p:grpSpPr>
        <a:xfrm>
          <a:off x="0" y="0"/>
          <a:ext cx="0" cy="0"/>
          <a:chOff x="0" y="0"/>
          <a:chExt cx="0" cy="0"/>
        </a:xfrm>
      </p:grpSpPr>
      <p:sp>
        <p:nvSpPr>
          <p:cNvPr id="101" name="Google Shape;101;p9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2" name="Google Shape;102;p9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3" name="Google Shape;103;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4" name="Shape 104"/>
        <p:cNvGrpSpPr/>
        <p:nvPr/>
      </p:nvGrpSpPr>
      <p:grpSpPr>
        <a:xfrm>
          <a:off x="0" y="0"/>
          <a:ext cx="0" cy="0"/>
          <a:chOff x="0" y="0"/>
          <a:chExt cx="0" cy="0"/>
        </a:xfrm>
      </p:grpSpPr>
      <p:sp>
        <p:nvSpPr>
          <p:cNvPr id="105" name="Google Shape;105;p10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6" name="Google Shape;106;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7" name="Shape 107"/>
        <p:cNvGrpSpPr/>
        <p:nvPr/>
      </p:nvGrpSpPr>
      <p:grpSpPr>
        <a:xfrm>
          <a:off x="0" y="0"/>
          <a:ext cx="0" cy="0"/>
          <a:chOff x="0" y="0"/>
          <a:chExt cx="0" cy="0"/>
        </a:xfrm>
      </p:grpSpPr>
      <p:sp>
        <p:nvSpPr>
          <p:cNvPr id="108" name="Google Shape;108;p10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0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0" name="Google Shape;110;p10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1" name="Google Shape;111;p10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2" name="Google Shape;112;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3" name="Shape 113"/>
        <p:cNvGrpSpPr/>
        <p:nvPr/>
      </p:nvGrpSpPr>
      <p:grpSpPr>
        <a:xfrm>
          <a:off x="0" y="0"/>
          <a:ext cx="0" cy="0"/>
          <a:chOff x="0" y="0"/>
          <a:chExt cx="0" cy="0"/>
        </a:xfrm>
      </p:grpSpPr>
      <p:sp>
        <p:nvSpPr>
          <p:cNvPr id="114" name="Google Shape;114;p10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5" name="Google Shape;115;p10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16" name="Google Shape;116;p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rgbClr val="333333"/>
        </a:solidFill>
      </p:bgPr>
    </p:bg>
    <p:spTree>
      <p:nvGrpSpPr>
        <p:cNvPr id="117" name="Shape 117"/>
        <p:cNvGrpSpPr/>
        <p:nvPr/>
      </p:nvGrpSpPr>
      <p:grpSpPr>
        <a:xfrm>
          <a:off x="0" y="0"/>
          <a:ext cx="0" cy="0"/>
          <a:chOff x="0" y="0"/>
          <a:chExt cx="0" cy="0"/>
        </a:xfrm>
      </p:grpSpPr>
      <p:sp>
        <p:nvSpPr>
          <p:cNvPr id="118" name="Google Shape;118;p103"/>
          <p:cNvSpPr txBox="1"/>
          <p:nvPr>
            <p:ph type="title"/>
          </p:nvPr>
        </p:nvSpPr>
        <p:spPr>
          <a:xfrm>
            <a:off x="375000" y="292625"/>
            <a:ext cx="79599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atin typeface="Montserrat Light"/>
                <a:ea typeface="Montserrat Light"/>
                <a:cs typeface="Montserrat Light"/>
                <a:sym typeface="Montserrat Light"/>
              </a:defRPr>
            </a:lvl2pPr>
            <a:lvl3pPr lvl="2" algn="l">
              <a:lnSpc>
                <a:spcPct val="100000"/>
              </a:lnSpc>
              <a:spcBef>
                <a:spcPts val="0"/>
              </a:spcBef>
              <a:spcAft>
                <a:spcPts val="0"/>
              </a:spcAft>
              <a:buSzPts val="2800"/>
              <a:buNone/>
              <a:defRPr>
                <a:latin typeface="Montserrat Light"/>
                <a:ea typeface="Montserrat Light"/>
                <a:cs typeface="Montserrat Light"/>
                <a:sym typeface="Montserrat Light"/>
              </a:defRPr>
            </a:lvl3pPr>
            <a:lvl4pPr lvl="3" algn="l">
              <a:lnSpc>
                <a:spcPct val="100000"/>
              </a:lnSpc>
              <a:spcBef>
                <a:spcPts val="0"/>
              </a:spcBef>
              <a:spcAft>
                <a:spcPts val="0"/>
              </a:spcAft>
              <a:buSzPts val="2800"/>
              <a:buNone/>
              <a:defRPr>
                <a:latin typeface="Montserrat Light"/>
                <a:ea typeface="Montserrat Light"/>
                <a:cs typeface="Montserrat Light"/>
                <a:sym typeface="Montserrat Light"/>
              </a:defRPr>
            </a:lvl4pPr>
            <a:lvl5pPr lvl="4" algn="l">
              <a:lnSpc>
                <a:spcPct val="100000"/>
              </a:lnSpc>
              <a:spcBef>
                <a:spcPts val="0"/>
              </a:spcBef>
              <a:spcAft>
                <a:spcPts val="0"/>
              </a:spcAft>
              <a:buSzPts val="2800"/>
              <a:buNone/>
              <a:defRPr>
                <a:latin typeface="Montserrat Light"/>
                <a:ea typeface="Montserrat Light"/>
                <a:cs typeface="Montserrat Light"/>
                <a:sym typeface="Montserrat Light"/>
              </a:defRPr>
            </a:lvl5pPr>
            <a:lvl6pPr lvl="5" algn="l">
              <a:lnSpc>
                <a:spcPct val="100000"/>
              </a:lnSpc>
              <a:spcBef>
                <a:spcPts val="0"/>
              </a:spcBef>
              <a:spcAft>
                <a:spcPts val="0"/>
              </a:spcAft>
              <a:buSzPts val="2800"/>
              <a:buNone/>
              <a:defRPr>
                <a:latin typeface="Montserrat Light"/>
                <a:ea typeface="Montserrat Light"/>
                <a:cs typeface="Montserrat Light"/>
                <a:sym typeface="Montserrat Light"/>
              </a:defRPr>
            </a:lvl6pPr>
            <a:lvl7pPr lvl="6" algn="l">
              <a:lnSpc>
                <a:spcPct val="100000"/>
              </a:lnSpc>
              <a:spcBef>
                <a:spcPts val="0"/>
              </a:spcBef>
              <a:spcAft>
                <a:spcPts val="0"/>
              </a:spcAft>
              <a:buSzPts val="2800"/>
              <a:buNone/>
              <a:defRPr>
                <a:latin typeface="Montserrat Light"/>
                <a:ea typeface="Montserrat Light"/>
                <a:cs typeface="Montserrat Light"/>
                <a:sym typeface="Montserrat Light"/>
              </a:defRPr>
            </a:lvl7pPr>
            <a:lvl8pPr lvl="7" algn="l">
              <a:lnSpc>
                <a:spcPct val="100000"/>
              </a:lnSpc>
              <a:spcBef>
                <a:spcPts val="0"/>
              </a:spcBef>
              <a:spcAft>
                <a:spcPts val="0"/>
              </a:spcAft>
              <a:buSzPts val="2800"/>
              <a:buNone/>
              <a:defRPr>
                <a:latin typeface="Montserrat Light"/>
                <a:ea typeface="Montserrat Light"/>
                <a:cs typeface="Montserrat Light"/>
                <a:sym typeface="Montserrat Light"/>
              </a:defRPr>
            </a:lvl8pPr>
            <a:lvl9pPr lvl="8" algn="l">
              <a:lnSpc>
                <a:spcPct val="100000"/>
              </a:lnSpc>
              <a:spcBef>
                <a:spcPts val="0"/>
              </a:spcBef>
              <a:spcAft>
                <a:spcPts val="0"/>
              </a:spcAft>
              <a:buSzPts val="2800"/>
              <a:buNone/>
              <a:defRPr>
                <a:latin typeface="Montserrat Light"/>
                <a:ea typeface="Montserrat Light"/>
                <a:cs typeface="Montserrat Light"/>
                <a:sym typeface="Montserrat Light"/>
              </a:defRPr>
            </a:lvl9pPr>
          </a:lstStyle>
          <a:p/>
        </p:txBody>
      </p:sp>
      <p:sp>
        <p:nvSpPr>
          <p:cNvPr id="119" name="Google Shape;119;p10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4" name="Shape 124"/>
        <p:cNvGrpSpPr/>
        <p:nvPr/>
      </p:nvGrpSpPr>
      <p:grpSpPr>
        <a:xfrm>
          <a:off x="0" y="0"/>
          <a:ext cx="0" cy="0"/>
          <a:chOff x="0" y="0"/>
          <a:chExt cx="0" cy="0"/>
        </a:xfrm>
      </p:grpSpPr>
      <p:sp>
        <p:nvSpPr>
          <p:cNvPr id="125" name="Google Shape;125;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6" name="Google Shape;126;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7" name="Google Shape;127;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10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0" name="Google Shape;130;p10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1" name="Google Shape;131;p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2" name="Shape 132"/>
        <p:cNvGrpSpPr/>
        <p:nvPr/>
      </p:nvGrpSpPr>
      <p:grpSpPr>
        <a:xfrm>
          <a:off x="0" y="0"/>
          <a:ext cx="0" cy="0"/>
          <a:chOff x="0" y="0"/>
          <a:chExt cx="0" cy="0"/>
        </a:xfrm>
      </p:grpSpPr>
      <p:sp>
        <p:nvSpPr>
          <p:cNvPr id="133" name="Google Shape;133;p10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4" name="Google Shape;134;p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5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 name="Google Shape;22;p5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5"/>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5" name="Shape 135"/>
        <p:cNvGrpSpPr/>
        <p:nvPr/>
      </p:nvGrpSpPr>
      <p:grpSpPr>
        <a:xfrm>
          <a:off x="0" y="0"/>
          <a:ext cx="0" cy="0"/>
          <a:chOff x="0" y="0"/>
          <a:chExt cx="0" cy="0"/>
        </a:xfrm>
      </p:grpSpPr>
      <p:sp>
        <p:nvSpPr>
          <p:cNvPr id="136" name="Google Shape;136;p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7" name="Google Shape;137;p10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8" name="Google Shape;138;p10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9" name="Google Shape;139;p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0" name="Shape 140"/>
        <p:cNvGrpSpPr/>
        <p:nvPr/>
      </p:nvGrpSpPr>
      <p:grpSpPr>
        <a:xfrm>
          <a:off x="0" y="0"/>
          <a:ext cx="0" cy="0"/>
          <a:chOff x="0" y="0"/>
          <a:chExt cx="0" cy="0"/>
        </a:xfrm>
      </p:grpSpPr>
      <p:sp>
        <p:nvSpPr>
          <p:cNvPr id="141" name="Google Shape;141;p1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2" name="Google Shape;142;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3" name="Shape 143"/>
        <p:cNvGrpSpPr/>
        <p:nvPr/>
      </p:nvGrpSpPr>
      <p:grpSpPr>
        <a:xfrm>
          <a:off x="0" y="0"/>
          <a:ext cx="0" cy="0"/>
          <a:chOff x="0" y="0"/>
          <a:chExt cx="0" cy="0"/>
        </a:xfrm>
      </p:grpSpPr>
      <p:sp>
        <p:nvSpPr>
          <p:cNvPr id="144" name="Google Shape;144;p10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45" name="Google Shape;145;p10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6" name="Google Shape;146;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7" name="Shape 147"/>
        <p:cNvGrpSpPr/>
        <p:nvPr/>
      </p:nvGrpSpPr>
      <p:grpSpPr>
        <a:xfrm>
          <a:off x="0" y="0"/>
          <a:ext cx="0" cy="0"/>
          <a:chOff x="0" y="0"/>
          <a:chExt cx="0" cy="0"/>
        </a:xfrm>
      </p:grpSpPr>
      <p:sp>
        <p:nvSpPr>
          <p:cNvPr id="148" name="Google Shape;148;p10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49" name="Google Shape;149;p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0" name="Shape 150"/>
        <p:cNvGrpSpPr/>
        <p:nvPr/>
      </p:nvGrpSpPr>
      <p:grpSpPr>
        <a:xfrm>
          <a:off x="0" y="0"/>
          <a:ext cx="0" cy="0"/>
          <a:chOff x="0" y="0"/>
          <a:chExt cx="0" cy="0"/>
        </a:xfrm>
      </p:grpSpPr>
      <p:sp>
        <p:nvSpPr>
          <p:cNvPr id="151" name="Google Shape;151;p1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3" name="Google Shape;153;p11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4" name="Google Shape;154;p1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5" name="Google Shape;155;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6" name="Shape 156"/>
        <p:cNvGrpSpPr/>
        <p:nvPr/>
      </p:nvGrpSpPr>
      <p:grpSpPr>
        <a:xfrm>
          <a:off x="0" y="0"/>
          <a:ext cx="0" cy="0"/>
          <a:chOff x="0" y="0"/>
          <a:chExt cx="0" cy="0"/>
        </a:xfrm>
      </p:grpSpPr>
      <p:sp>
        <p:nvSpPr>
          <p:cNvPr id="157" name="Google Shape;157;p11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58" name="Google Shape;158;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9" name="Shape 159"/>
        <p:cNvGrpSpPr/>
        <p:nvPr/>
      </p:nvGrpSpPr>
      <p:grpSpPr>
        <a:xfrm>
          <a:off x="0" y="0"/>
          <a:ext cx="0" cy="0"/>
          <a:chOff x="0" y="0"/>
          <a:chExt cx="0" cy="0"/>
        </a:xfrm>
      </p:grpSpPr>
      <p:sp>
        <p:nvSpPr>
          <p:cNvPr id="160" name="Google Shape;160;p11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1" name="Google Shape;161;p11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62" name="Google Shape;162;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3" name="Shape 163"/>
        <p:cNvGrpSpPr/>
        <p:nvPr/>
      </p:nvGrpSpPr>
      <p:grpSpPr>
        <a:xfrm>
          <a:off x="0" y="0"/>
          <a:ext cx="0" cy="0"/>
          <a:chOff x="0" y="0"/>
          <a:chExt cx="0" cy="0"/>
        </a:xfrm>
      </p:grpSpPr>
      <p:sp>
        <p:nvSpPr>
          <p:cNvPr id="164" name="Google Shape;164;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024873"/>
        </a:solidFill>
      </p:bgPr>
    </p:bg>
    <p:spTree>
      <p:nvGrpSpPr>
        <p:cNvPr id="24" name="Shape 24"/>
        <p:cNvGrpSpPr/>
        <p:nvPr/>
      </p:nvGrpSpPr>
      <p:grpSpPr>
        <a:xfrm>
          <a:off x="0" y="0"/>
          <a:ext cx="0" cy="0"/>
          <a:chOff x="0" y="0"/>
          <a:chExt cx="0" cy="0"/>
        </a:xfrm>
      </p:grpSpPr>
      <p:sp>
        <p:nvSpPr>
          <p:cNvPr id="25" name="Google Shape;25;p60"/>
          <p:cNvSpPr/>
          <p:nvPr/>
        </p:nvSpPr>
        <p:spPr>
          <a:xfrm>
            <a:off x="7197388" y="3366925"/>
            <a:ext cx="2606700" cy="2606700"/>
          </a:xfrm>
          <a:prstGeom prst="ellipse">
            <a:avLst/>
          </a:prstGeom>
          <a:noFill/>
          <a:ln cap="flat" cmpd="sng" w="19050">
            <a:solidFill>
              <a:srgbClr val="59C0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60"/>
          <p:cNvSpPr txBox="1"/>
          <p:nvPr>
            <p:ph type="title"/>
          </p:nvPr>
        </p:nvSpPr>
        <p:spPr>
          <a:xfrm>
            <a:off x="375000" y="292625"/>
            <a:ext cx="79599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4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7" name="Google Shape;27;p60"/>
          <p:cNvSpPr txBox="1"/>
          <p:nvPr>
            <p:ph idx="1" type="body"/>
          </p:nvPr>
        </p:nvSpPr>
        <p:spPr>
          <a:xfrm>
            <a:off x="375000" y="1152475"/>
            <a:ext cx="8457300" cy="3416400"/>
          </a:xfrm>
          <a:prstGeom prst="rect">
            <a:avLst/>
          </a:prstGeom>
          <a:noFill/>
          <a:ln>
            <a:noFill/>
          </a:ln>
        </p:spPr>
        <p:txBody>
          <a:bodyPr anchorCtr="0" anchor="t" bIns="91425" lIns="91425" spcFirstLastPara="1" rIns="91425" wrap="square" tIns="91425">
            <a:normAutofit/>
          </a:bodyPr>
          <a:lstStyle>
            <a:lvl1pPr indent="-298450" lvl="0" marL="457200" algn="l">
              <a:lnSpc>
                <a:spcPct val="115000"/>
              </a:lnSpc>
              <a:spcBef>
                <a:spcPts val="0"/>
              </a:spcBef>
              <a:spcAft>
                <a:spcPts val="0"/>
              </a:spcAft>
              <a:buClr>
                <a:schemeClr val="lt1"/>
              </a:buClr>
              <a:buSzPts val="1100"/>
              <a:buChar char="●"/>
              <a:defRPr sz="1100">
                <a:solidFill>
                  <a:schemeClr val="lt1"/>
                </a:solidFill>
              </a:defRPr>
            </a:lvl1pPr>
            <a:lvl2pPr indent="-298450" lvl="1" marL="914400" algn="l">
              <a:lnSpc>
                <a:spcPct val="115000"/>
              </a:lnSpc>
              <a:spcBef>
                <a:spcPts val="0"/>
              </a:spcBef>
              <a:spcAft>
                <a:spcPts val="0"/>
              </a:spcAft>
              <a:buClr>
                <a:schemeClr val="lt1"/>
              </a:buClr>
              <a:buSzPts val="1100"/>
              <a:buChar char="○"/>
              <a:defRPr sz="1100">
                <a:solidFill>
                  <a:schemeClr val="lt1"/>
                </a:solidFill>
              </a:defRPr>
            </a:lvl2pPr>
            <a:lvl3pPr indent="-298450" lvl="2" marL="1371600" algn="l">
              <a:lnSpc>
                <a:spcPct val="115000"/>
              </a:lnSpc>
              <a:spcBef>
                <a:spcPts val="0"/>
              </a:spcBef>
              <a:spcAft>
                <a:spcPts val="0"/>
              </a:spcAft>
              <a:buClr>
                <a:schemeClr val="lt1"/>
              </a:buClr>
              <a:buSzPts val="1100"/>
              <a:buChar char="■"/>
              <a:defRPr sz="1100">
                <a:solidFill>
                  <a:schemeClr val="lt1"/>
                </a:solidFill>
              </a:defRPr>
            </a:lvl3pPr>
            <a:lvl4pPr indent="-298450" lvl="3" marL="1828800" algn="l">
              <a:lnSpc>
                <a:spcPct val="115000"/>
              </a:lnSpc>
              <a:spcBef>
                <a:spcPts val="0"/>
              </a:spcBef>
              <a:spcAft>
                <a:spcPts val="0"/>
              </a:spcAft>
              <a:buClr>
                <a:schemeClr val="lt1"/>
              </a:buClr>
              <a:buSzPts val="1100"/>
              <a:buChar char="●"/>
              <a:defRPr sz="1100">
                <a:solidFill>
                  <a:schemeClr val="lt1"/>
                </a:solidFill>
              </a:defRPr>
            </a:lvl4pPr>
            <a:lvl5pPr indent="-298450" lvl="4" marL="2286000" algn="l">
              <a:lnSpc>
                <a:spcPct val="115000"/>
              </a:lnSpc>
              <a:spcBef>
                <a:spcPts val="0"/>
              </a:spcBef>
              <a:spcAft>
                <a:spcPts val="0"/>
              </a:spcAft>
              <a:buClr>
                <a:schemeClr val="lt1"/>
              </a:buClr>
              <a:buSzPts val="1100"/>
              <a:buChar char="○"/>
              <a:defRPr sz="1100">
                <a:solidFill>
                  <a:schemeClr val="lt1"/>
                </a:solidFill>
              </a:defRPr>
            </a:lvl5pPr>
            <a:lvl6pPr indent="-298450" lvl="5" marL="2743200" algn="l">
              <a:lnSpc>
                <a:spcPct val="115000"/>
              </a:lnSpc>
              <a:spcBef>
                <a:spcPts val="0"/>
              </a:spcBef>
              <a:spcAft>
                <a:spcPts val="0"/>
              </a:spcAft>
              <a:buClr>
                <a:schemeClr val="lt1"/>
              </a:buClr>
              <a:buSzPts val="1100"/>
              <a:buChar char="■"/>
              <a:defRPr sz="1100">
                <a:solidFill>
                  <a:schemeClr val="lt1"/>
                </a:solidFill>
              </a:defRPr>
            </a:lvl6pPr>
            <a:lvl7pPr indent="-298450" lvl="6" marL="3200400" algn="l">
              <a:lnSpc>
                <a:spcPct val="115000"/>
              </a:lnSpc>
              <a:spcBef>
                <a:spcPts val="0"/>
              </a:spcBef>
              <a:spcAft>
                <a:spcPts val="0"/>
              </a:spcAft>
              <a:buClr>
                <a:schemeClr val="lt1"/>
              </a:buClr>
              <a:buSzPts val="1100"/>
              <a:buChar char="●"/>
              <a:defRPr sz="1100">
                <a:solidFill>
                  <a:schemeClr val="lt1"/>
                </a:solidFill>
              </a:defRPr>
            </a:lvl7pPr>
            <a:lvl8pPr indent="-298450" lvl="7" marL="3657600" algn="l">
              <a:lnSpc>
                <a:spcPct val="115000"/>
              </a:lnSpc>
              <a:spcBef>
                <a:spcPts val="0"/>
              </a:spcBef>
              <a:spcAft>
                <a:spcPts val="0"/>
              </a:spcAft>
              <a:buClr>
                <a:schemeClr val="lt1"/>
              </a:buClr>
              <a:buSzPts val="1100"/>
              <a:buChar char="○"/>
              <a:defRPr sz="1100">
                <a:solidFill>
                  <a:schemeClr val="lt1"/>
                </a:solidFill>
              </a:defRPr>
            </a:lvl8pPr>
            <a:lvl9pPr indent="-298450" lvl="8" marL="4114800" algn="l">
              <a:lnSpc>
                <a:spcPct val="115000"/>
              </a:lnSpc>
              <a:spcBef>
                <a:spcPts val="0"/>
              </a:spcBef>
              <a:spcAft>
                <a:spcPts val="0"/>
              </a:spcAft>
              <a:buClr>
                <a:schemeClr val="lt1"/>
              </a:buClr>
              <a:buSzPts val="1100"/>
              <a:buChar char="■"/>
              <a:defRPr sz="1100">
                <a:solidFill>
                  <a:schemeClr val="lt1"/>
                </a:solidFill>
              </a:defRPr>
            </a:lvl9pPr>
          </a:lstStyle>
          <a:p/>
        </p:txBody>
      </p:sp>
      <p:sp>
        <p:nvSpPr>
          <p:cNvPr id="28" name="Google Shape;28;p60"/>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60"/>
          <p:cNvSpPr/>
          <p:nvPr/>
        </p:nvSpPr>
        <p:spPr>
          <a:xfrm>
            <a:off x="7350388" y="3519925"/>
            <a:ext cx="2300700" cy="2300700"/>
          </a:xfrm>
          <a:prstGeom prst="ellipse">
            <a:avLst/>
          </a:prstGeom>
          <a:solidFill>
            <a:srgbClr val="59C0D6">
              <a:alpha val="1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5616">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61"/>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 name="Shape 33"/>
        <p:cNvGrpSpPr/>
        <p:nvPr/>
      </p:nvGrpSpPr>
      <p:grpSpPr>
        <a:xfrm>
          <a:off x="0" y="0"/>
          <a:ext cx="0" cy="0"/>
          <a:chOff x="0" y="0"/>
          <a:chExt cx="0" cy="0"/>
        </a:xfrm>
      </p:grpSpPr>
      <p:sp>
        <p:nvSpPr>
          <p:cNvPr id="34" name="Google Shape;34;p6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35" name="Google Shape;35;p62"/>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6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8" name="Google Shape;38;p6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p63"/>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6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2" name="Google Shape;42;p64"/>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6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5" name="Google Shape;45;p6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6" name="Google Shape;46;p65"/>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4.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4.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2.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50"/>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50"/>
          <p:cNvPicPr preferRelativeResize="0"/>
          <p:nvPr/>
        </p:nvPicPr>
        <p:blipFill rotWithShape="1">
          <a:blip r:embed="rId1">
            <a:alphaModFix/>
          </a:blip>
          <a:srcRect b="0" l="0" r="0" t="0"/>
          <a:stretch/>
        </p:blipFill>
        <p:spPr>
          <a:xfrm>
            <a:off x="8013375" y="229299"/>
            <a:ext cx="903854" cy="216700"/>
          </a:xfrm>
          <a:prstGeom prst="rect">
            <a:avLst/>
          </a:prstGeom>
          <a:noFill/>
          <a:ln>
            <a:noFill/>
          </a:ln>
        </p:spPr>
      </p:pic>
      <p:sp>
        <p:nvSpPr>
          <p:cNvPr id="10" name="Google Shape;10;p50"/>
          <p:cNvSpPr txBox="1"/>
          <p:nvPr/>
        </p:nvSpPr>
        <p:spPr>
          <a:xfrm>
            <a:off x="488349" y="48415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666666"/>
                </a:solidFill>
                <a:latin typeface="Roboto Light"/>
                <a:ea typeface="Roboto Light"/>
                <a:cs typeface="Roboto Light"/>
                <a:sym typeface="Roboto Light"/>
              </a:rPr>
              <a:t>© carbmee, 2024. All rights reserved.</a:t>
            </a:r>
            <a:endParaRPr b="0" i="0" sz="500" u="none" cap="none" strike="noStrike">
              <a:solidFill>
                <a:srgbClr val="666666"/>
              </a:solidFill>
              <a:latin typeface="Roboto Light"/>
              <a:ea typeface="Roboto Light"/>
              <a:cs typeface="Roboto Light"/>
              <a:sym typeface="Roboto Light"/>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3" name="Shape 63"/>
        <p:cNvGrpSpPr/>
        <p:nvPr/>
      </p:nvGrpSpPr>
      <p:grpSpPr>
        <a:xfrm>
          <a:off x="0" y="0"/>
          <a:ext cx="0" cy="0"/>
          <a:chOff x="0" y="0"/>
          <a:chExt cx="0" cy="0"/>
        </a:xfrm>
      </p:grpSpPr>
      <p:sp>
        <p:nvSpPr>
          <p:cNvPr id="64" name="Google Shape;64;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5" name="Google Shape;65;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6" name="Google Shape;66;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7" name="Google Shape;67;p56"/>
          <p:cNvPicPr preferRelativeResize="0"/>
          <p:nvPr/>
        </p:nvPicPr>
        <p:blipFill rotWithShape="1">
          <a:blip r:embed="rId1">
            <a:alphaModFix/>
          </a:blip>
          <a:srcRect b="0" l="0" r="0" t="0"/>
          <a:stretch/>
        </p:blipFill>
        <p:spPr>
          <a:xfrm>
            <a:off x="8013375" y="229299"/>
            <a:ext cx="903854" cy="216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0" name="Shape 120"/>
        <p:cNvGrpSpPr/>
        <p:nvPr/>
      </p:nvGrpSpPr>
      <p:grpSpPr>
        <a:xfrm>
          <a:off x="0" y="0"/>
          <a:ext cx="0" cy="0"/>
          <a:chOff x="0" y="0"/>
          <a:chExt cx="0" cy="0"/>
        </a:xfrm>
      </p:grpSpPr>
      <p:sp>
        <p:nvSpPr>
          <p:cNvPr id="121" name="Google Shape;121;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2" name="Google Shape;122;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3" name="Google Shape;123;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taxation-customs.ec.europa.eu/carbon-border-adjustment-mechanism_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taxation-customs.ec.europa.eu/carbon-border-adjustment-mechanism_en" TargetMode="External"/><Relationship Id="rId4" Type="http://schemas.openxmlformats.org/officeDocument/2006/relationships/image" Target="../media/image26.png"/><Relationship Id="rId5" Type="http://schemas.openxmlformats.org/officeDocument/2006/relationships/hyperlink" Target="https://taxation-customs.ec.europa.eu/carbon-border-adjustment-mechanism_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taxation-customs.ec.europa.eu/carbon-border-adjustment-mechanism_en" TargetMode="External"/><Relationship Id="rId4" Type="http://schemas.openxmlformats.org/officeDocument/2006/relationships/hyperlink" Target="mailto:suppliersupport@carbmee.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taxation-customs.ec.europa.eu/carbon-border-adjustment-mechanism_e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suppliersupport@carbmee.com" TargetMode="External"/><Relationship Id="rId4" Type="http://schemas.openxmlformats.org/officeDocument/2006/relationships/image" Target="../media/image4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taxation-customs.ec.europa.eu/carbon-border-adjustment-mechanism_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docs.google.com/spreadsheets/d/1FgwsC1XMErNOBDE8EuNNZ8LJI2Lkjrs1qR644-ZbRto/edit#gid=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docs.google.com/spreadsheets/d/1FgwsC1XMErNOBDE8EuNNZ8LJI2Lkjrs1qR644-ZbRto/edit#gid=0"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docs.google.com/spreadsheets/d/1FgwsC1XMErNOBDE8EuNNZ8LJI2Lkjrs1qR644-ZbRto/edit#gid=522362045" TargetMode="Externa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app.diagrams.net/?page-id=W_SDFoN3N4Ot9bdTzm8Y&amp;scale=auto#G1kGFl4OGQWksFruYBKuOjDmsPKUliwO8p" TargetMode="Externa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app.diagrams.net/?page-id=tnpdRh768JibSsKI4-ox&amp;scale=auto#G1kGFl4OGQWksFruYBKuOjDmsPKUliwO8p" TargetMode="Externa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mailto:supplierengagementteam@carbmee.com" TargetMode="External"/><Relationship Id="rId4" Type="http://schemas.openxmlformats.org/officeDocument/2006/relationships/hyperlink" Target="https://taxation-customs.ec.europa.eu/carbon-border-adjustment-mechanism_en" TargetMode="External"/><Relationship Id="rId5" Type="http://schemas.openxmlformats.org/officeDocument/2006/relationships/hyperlink" Target="https://docs.google.com/spreadsheets/d/1FgwsC1XMErNOBDE8EuNNZ8LJI2Lkjrs1qR644-ZbRto/edit#gid=1904239795" TargetMode="External"/><Relationship Id="rId6" Type="http://schemas.openxmlformats.org/officeDocument/2006/relationships/hyperlink" Target="https://taxation-customs.ec.europa.eu/document/download/2980287c-dca2-4a4b-aff3-db6374806cf7_en?filename=Guidance%20document%20on%20CBAM%20implementation%20for%20installation%20operators%20outside%20the%20EU.pdf" TargetMode="External"/><Relationship Id="rId7" Type="http://schemas.openxmlformats.org/officeDocument/2006/relationships/hyperlink" Target="https://eur-lex.europa.eu/eli/reg/2023/956/oj"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6.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5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taxation-customs.ec.europa.eu/system/files/2023-12/Questions%20and%20Answers_Carbon%20Border%20Adjustment%20Mechanism%20%28CBAM%29.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taxation-customs.ec.europa.eu/system/files/2023-12/Questions%20and%20Answers_Carbon%20Border%20Adjustment%20Mechanism%20%28CBAM%29.pdf" TargetMode="External"/><Relationship Id="rId4" Type="http://schemas.openxmlformats.org/officeDocument/2006/relationships/hyperlink" Target="https://taxation-customs.ec.europa.eu/carbon-border-adjustment-mechanism_en#:~:text=Why%20CBAM%3F-,CBAM,production%20in%20non%2DEU%20countries" TargetMode="External"/><Relationship Id="rId5" Type="http://schemas.openxmlformats.org/officeDocument/2006/relationships/hyperlink" Target="https://taxation-customs.ec.europa.eu/carbon-border-adjustment-mechanism_en" TargetMode="External"/><Relationship Id="rId6" Type="http://schemas.openxmlformats.org/officeDocument/2006/relationships/hyperlink" Target="https://taxation-customs.ec.europa.eu/carbon-border-adjustment-mechanism_en#:~:text=Why%20CBAM%3F-,CBAM,production%20in%20non%2DEU%20countrie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taxation-customs.ec.europa.eu/system/files/2023-12/Questions%20and%20Answers_Carbon%20Border%20Adjustment%20Mechanism%20%28CBAM%29.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13.png"/><Relationship Id="rId13" Type="http://schemas.openxmlformats.org/officeDocument/2006/relationships/image" Target="../media/image22.png"/><Relationship Id="rId12"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 Id="rId15" Type="http://schemas.openxmlformats.org/officeDocument/2006/relationships/image" Target="../media/image17.png"/><Relationship Id="rId14" Type="http://schemas.openxmlformats.org/officeDocument/2006/relationships/image" Target="../media/image21.png"/><Relationship Id="rId17" Type="http://schemas.openxmlformats.org/officeDocument/2006/relationships/image" Target="../media/image25.png"/><Relationship Id="rId16" Type="http://schemas.openxmlformats.org/officeDocument/2006/relationships/image" Target="../media/image28.png"/><Relationship Id="rId5" Type="http://schemas.openxmlformats.org/officeDocument/2006/relationships/image" Target="../media/image9.png"/><Relationship Id="rId6" Type="http://schemas.openxmlformats.org/officeDocument/2006/relationships/image" Target="../media/image2.png"/><Relationship Id="rId18" Type="http://schemas.openxmlformats.org/officeDocument/2006/relationships/image" Target="../media/image27.png"/><Relationship Id="rId7" Type="http://schemas.openxmlformats.org/officeDocument/2006/relationships/image" Target="../media/image1.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taxation-customs.ec.europa.eu/carbon-border-adjustment-mechanism_en" TargetMode="External"/><Relationship Id="rId4" Type="http://schemas.openxmlformats.org/officeDocument/2006/relationships/hyperlink" Target="https://taxation-customs.ec.europa.eu/carbon-border-adjustment-mechanism_en" TargetMode="External"/><Relationship Id="rId9"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8" name="Shape 168"/>
        <p:cNvGrpSpPr/>
        <p:nvPr/>
      </p:nvGrpSpPr>
      <p:grpSpPr>
        <a:xfrm>
          <a:off x="0" y="0"/>
          <a:ext cx="0" cy="0"/>
          <a:chOff x="0" y="0"/>
          <a:chExt cx="0" cy="0"/>
        </a:xfrm>
      </p:grpSpPr>
      <p:pic>
        <p:nvPicPr>
          <p:cNvPr id="169" name="Google Shape;169;p1"/>
          <p:cNvPicPr preferRelativeResize="0"/>
          <p:nvPr/>
        </p:nvPicPr>
        <p:blipFill rotWithShape="1">
          <a:blip r:embed="rId3">
            <a:alphaModFix amt="30000"/>
          </a:blip>
          <a:srcRect b="0" l="0" r="0" t="0"/>
          <a:stretch/>
        </p:blipFill>
        <p:spPr>
          <a:xfrm>
            <a:off x="5" y="-1"/>
            <a:ext cx="9143972" cy="5143501"/>
          </a:xfrm>
          <a:prstGeom prst="rect">
            <a:avLst/>
          </a:prstGeom>
          <a:noFill/>
          <a:ln>
            <a:noFill/>
          </a:ln>
        </p:spPr>
      </p:pic>
      <p:sp>
        <p:nvSpPr>
          <p:cNvPr id="170" name="Google Shape;170;p1"/>
          <p:cNvSpPr txBox="1"/>
          <p:nvPr/>
        </p:nvSpPr>
        <p:spPr>
          <a:xfrm>
            <a:off x="7574949" y="47653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CCCCCC"/>
                </a:solidFill>
                <a:latin typeface="Roboto Light"/>
                <a:ea typeface="Roboto Light"/>
                <a:cs typeface="Roboto Light"/>
                <a:sym typeface="Roboto Light"/>
              </a:rPr>
              <a:t>© carbmee, 2024. All rights reserved.</a:t>
            </a:r>
            <a:endParaRPr b="0" i="0" sz="500" u="none" cap="none" strike="noStrike">
              <a:solidFill>
                <a:srgbClr val="CCCCCC"/>
              </a:solidFill>
              <a:latin typeface="Roboto Light"/>
              <a:ea typeface="Roboto Light"/>
              <a:cs typeface="Roboto Light"/>
              <a:sym typeface="Roboto Light"/>
            </a:endParaRPr>
          </a:p>
        </p:txBody>
      </p:sp>
      <p:sp>
        <p:nvSpPr>
          <p:cNvPr id="171" name="Google Shape;171;p1"/>
          <p:cNvSpPr txBox="1"/>
          <p:nvPr/>
        </p:nvSpPr>
        <p:spPr>
          <a:xfrm>
            <a:off x="453375" y="2831850"/>
            <a:ext cx="8601000" cy="1309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400"/>
              <a:buFont typeface="Arial"/>
              <a:buNone/>
            </a:pPr>
            <a:r>
              <a:rPr lang="en" sz="3400">
                <a:solidFill>
                  <a:schemeClr val="dk1"/>
                </a:solidFill>
                <a:latin typeface="Montserrat"/>
                <a:ea typeface="Montserrat"/>
                <a:cs typeface="Montserrat"/>
                <a:sym typeface="Montserrat"/>
              </a:rPr>
              <a:t>c</a:t>
            </a:r>
            <a:r>
              <a:rPr b="0" i="0" lang="en" sz="3400" u="none" cap="none" strike="noStrike">
                <a:solidFill>
                  <a:schemeClr val="dk1"/>
                </a:solidFill>
                <a:latin typeface="Montserrat"/>
                <a:ea typeface="Montserrat"/>
                <a:cs typeface="Montserrat"/>
                <a:sym typeface="Montserrat"/>
              </a:rPr>
              <a:t>arbmee - carbon platform solution </a:t>
            </a:r>
            <a:endParaRPr b="0" i="0" sz="34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3400"/>
              <a:buFont typeface="Arial"/>
              <a:buNone/>
            </a:pPr>
            <a:r>
              <a:rPr b="1" i="0" lang="en" sz="3400" u="none" cap="none" strike="noStrike">
                <a:solidFill>
                  <a:schemeClr val="dk1"/>
                </a:solidFill>
                <a:latin typeface="Montserrat"/>
                <a:ea typeface="Montserrat"/>
                <a:cs typeface="Montserrat"/>
                <a:sym typeface="Montserrat"/>
              </a:rPr>
              <a:t>Supplier CBAM training</a:t>
            </a:r>
            <a:endParaRPr b="1" i="0" sz="3400" u="none" cap="none" strike="noStrike">
              <a:solidFill>
                <a:schemeClr val="dk1"/>
              </a:solidFill>
              <a:latin typeface="Montserrat"/>
              <a:ea typeface="Montserrat"/>
              <a:cs typeface="Montserrat"/>
              <a:sym typeface="Montserrat"/>
            </a:endParaRPr>
          </a:p>
        </p:txBody>
      </p:sp>
      <p:cxnSp>
        <p:nvCxnSpPr>
          <p:cNvPr id="172" name="Google Shape;172;p1"/>
          <p:cNvCxnSpPr/>
          <p:nvPr/>
        </p:nvCxnSpPr>
        <p:spPr>
          <a:xfrm>
            <a:off x="581232" y="4208763"/>
            <a:ext cx="3807600" cy="0"/>
          </a:xfrm>
          <a:prstGeom prst="straightConnector1">
            <a:avLst/>
          </a:prstGeom>
          <a:noFill/>
          <a:ln cap="flat" cmpd="sng" w="28575">
            <a:solidFill>
              <a:srgbClr val="FCD000"/>
            </a:solidFill>
            <a:prstDash val="solid"/>
            <a:round/>
            <a:headEnd len="sm" w="sm" type="none"/>
            <a:tailEnd len="sm" w="sm" type="none"/>
          </a:ln>
        </p:spPr>
      </p:cxnSp>
      <p:sp>
        <p:nvSpPr>
          <p:cNvPr id="173" name="Google Shape;173;p1"/>
          <p:cNvSpPr txBox="1"/>
          <p:nvPr/>
        </p:nvSpPr>
        <p:spPr>
          <a:xfrm>
            <a:off x="478444" y="4372238"/>
            <a:ext cx="7096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Roboto"/>
                <a:ea typeface="Roboto"/>
                <a:cs typeface="Roboto"/>
                <a:sym typeface="Roboto"/>
              </a:rPr>
              <a:t>2024/25</a:t>
            </a:r>
            <a:endParaRPr b="0" i="0" sz="1100" u="none" cap="none" strike="noStrike">
              <a:solidFill>
                <a:schemeClr val="dk1"/>
              </a:solidFill>
              <a:latin typeface="Roboto"/>
              <a:ea typeface="Roboto"/>
              <a:cs typeface="Roboto"/>
              <a:sym typeface="Roboto"/>
            </a:endParaRPr>
          </a:p>
        </p:txBody>
      </p:sp>
      <p:sp>
        <p:nvSpPr>
          <p:cNvPr id="174" name="Google Shape;174;p1"/>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1"/>
          <p:cNvSpPr/>
          <p:nvPr/>
        </p:nvSpPr>
        <p:spPr>
          <a:xfrm>
            <a:off x="488350" y="3536975"/>
            <a:ext cx="8655600" cy="40200"/>
          </a:xfrm>
          <a:prstGeom prst="homePlate">
            <a:avLst>
              <a:gd fmla="val 50000"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CBAM timeline</a:t>
            </a:r>
            <a:endParaRPr/>
          </a:p>
        </p:txBody>
      </p:sp>
      <p:grpSp>
        <p:nvGrpSpPr>
          <p:cNvPr id="335" name="Google Shape;335;p11"/>
          <p:cNvGrpSpPr/>
          <p:nvPr/>
        </p:nvGrpSpPr>
        <p:grpSpPr>
          <a:xfrm>
            <a:off x="865616" y="2837168"/>
            <a:ext cx="230700" cy="849076"/>
            <a:chOff x="571291" y="2382143"/>
            <a:chExt cx="230700" cy="849076"/>
          </a:xfrm>
        </p:grpSpPr>
        <p:cxnSp>
          <p:nvCxnSpPr>
            <p:cNvPr id="336" name="Google Shape;336;p11"/>
            <p:cNvCxnSpPr/>
            <p:nvPr/>
          </p:nvCxnSpPr>
          <p:spPr>
            <a:xfrm>
              <a:off x="688750" y="2447263"/>
              <a:ext cx="0" cy="672600"/>
            </a:xfrm>
            <a:prstGeom prst="straightConnector1">
              <a:avLst/>
            </a:prstGeom>
            <a:noFill/>
            <a:ln cap="flat" cmpd="sng" w="9525">
              <a:solidFill>
                <a:srgbClr val="333333"/>
              </a:solidFill>
              <a:prstDash val="dot"/>
              <a:round/>
              <a:headEnd len="sm" w="sm" type="none"/>
              <a:tailEnd len="sm" w="sm" type="none"/>
            </a:ln>
          </p:spPr>
        </p:cxnSp>
        <p:grpSp>
          <p:nvGrpSpPr>
            <p:cNvPr id="337" name="Google Shape;337;p11"/>
            <p:cNvGrpSpPr/>
            <p:nvPr/>
          </p:nvGrpSpPr>
          <p:grpSpPr>
            <a:xfrm>
              <a:off x="571291" y="2382143"/>
              <a:ext cx="230700" cy="849076"/>
              <a:chOff x="571291" y="2382143"/>
              <a:chExt cx="230700" cy="849076"/>
            </a:xfrm>
          </p:grpSpPr>
          <p:sp>
            <p:nvSpPr>
              <p:cNvPr id="338" name="Google Shape;338;p11"/>
              <p:cNvSpPr/>
              <p:nvPr/>
            </p:nvSpPr>
            <p:spPr>
              <a:xfrm>
                <a:off x="6285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39" name="Google Shape;339;p11"/>
              <p:cNvSpPr/>
              <p:nvPr/>
            </p:nvSpPr>
            <p:spPr>
              <a:xfrm>
                <a:off x="5712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40" name="Google Shape;340;p11"/>
          <p:cNvGrpSpPr/>
          <p:nvPr/>
        </p:nvGrpSpPr>
        <p:grpSpPr>
          <a:xfrm>
            <a:off x="3075416" y="2837168"/>
            <a:ext cx="230700" cy="849076"/>
            <a:chOff x="2628691" y="2382143"/>
            <a:chExt cx="230700" cy="849076"/>
          </a:xfrm>
        </p:grpSpPr>
        <p:cxnSp>
          <p:nvCxnSpPr>
            <p:cNvPr id="341" name="Google Shape;341;p11"/>
            <p:cNvCxnSpPr/>
            <p:nvPr/>
          </p:nvCxnSpPr>
          <p:spPr>
            <a:xfrm>
              <a:off x="2746150" y="2447263"/>
              <a:ext cx="0" cy="672600"/>
            </a:xfrm>
            <a:prstGeom prst="straightConnector1">
              <a:avLst/>
            </a:prstGeom>
            <a:noFill/>
            <a:ln cap="flat" cmpd="sng" w="9525">
              <a:solidFill>
                <a:srgbClr val="333333"/>
              </a:solidFill>
              <a:prstDash val="dot"/>
              <a:round/>
              <a:headEnd len="sm" w="sm" type="none"/>
              <a:tailEnd len="sm" w="sm" type="none"/>
            </a:ln>
          </p:spPr>
        </p:cxnSp>
        <p:sp>
          <p:nvSpPr>
            <p:cNvPr id="342" name="Google Shape;342;p11"/>
            <p:cNvSpPr/>
            <p:nvPr/>
          </p:nvSpPr>
          <p:spPr>
            <a:xfrm>
              <a:off x="26859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43" name="Google Shape;343;p11"/>
            <p:cNvSpPr/>
            <p:nvPr/>
          </p:nvSpPr>
          <p:spPr>
            <a:xfrm>
              <a:off x="26286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p11"/>
          <p:cNvGrpSpPr/>
          <p:nvPr/>
        </p:nvGrpSpPr>
        <p:grpSpPr>
          <a:xfrm>
            <a:off x="5361416" y="2837168"/>
            <a:ext cx="230700" cy="849076"/>
            <a:chOff x="4686091" y="2382143"/>
            <a:chExt cx="230700" cy="849076"/>
          </a:xfrm>
        </p:grpSpPr>
        <p:cxnSp>
          <p:nvCxnSpPr>
            <p:cNvPr id="345" name="Google Shape;345;p11"/>
            <p:cNvCxnSpPr/>
            <p:nvPr/>
          </p:nvCxnSpPr>
          <p:spPr>
            <a:xfrm>
              <a:off x="4803550" y="2447263"/>
              <a:ext cx="0" cy="672600"/>
            </a:xfrm>
            <a:prstGeom prst="straightConnector1">
              <a:avLst/>
            </a:prstGeom>
            <a:noFill/>
            <a:ln cap="flat" cmpd="sng" w="9525">
              <a:solidFill>
                <a:srgbClr val="333333"/>
              </a:solidFill>
              <a:prstDash val="dot"/>
              <a:round/>
              <a:headEnd len="sm" w="sm" type="none"/>
              <a:tailEnd len="sm" w="sm" type="none"/>
            </a:ln>
          </p:spPr>
        </p:cxnSp>
        <p:sp>
          <p:nvSpPr>
            <p:cNvPr id="346" name="Google Shape;346;p11"/>
            <p:cNvSpPr/>
            <p:nvPr/>
          </p:nvSpPr>
          <p:spPr>
            <a:xfrm>
              <a:off x="47433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47" name="Google Shape;347;p11"/>
            <p:cNvSpPr/>
            <p:nvPr/>
          </p:nvSpPr>
          <p:spPr>
            <a:xfrm>
              <a:off x="46860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 name="Google Shape;348;p11"/>
          <p:cNvGrpSpPr/>
          <p:nvPr/>
        </p:nvGrpSpPr>
        <p:grpSpPr>
          <a:xfrm>
            <a:off x="7723616" y="2837168"/>
            <a:ext cx="230700" cy="849076"/>
            <a:chOff x="6286291" y="2382143"/>
            <a:chExt cx="230700" cy="849076"/>
          </a:xfrm>
        </p:grpSpPr>
        <p:cxnSp>
          <p:nvCxnSpPr>
            <p:cNvPr id="349" name="Google Shape;349;p11"/>
            <p:cNvCxnSpPr/>
            <p:nvPr/>
          </p:nvCxnSpPr>
          <p:spPr>
            <a:xfrm>
              <a:off x="6403750" y="2447263"/>
              <a:ext cx="0" cy="672600"/>
            </a:xfrm>
            <a:prstGeom prst="straightConnector1">
              <a:avLst/>
            </a:prstGeom>
            <a:noFill/>
            <a:ln cap="flat" cmpd="sng" w="9525">
              <a:solidFill>
                <a:srgbClr val="333333"/>
              </a:solidFill>
              <a:prstDash val="dot"/>
              <a:round/>
              <a:headEnd len="sm" w="sm" type="none"/>
              <a:tailEnd len="sm" w="sm" type="none"/>
            </a:ln>
          </p:spPr>
        </p:cxnSp>
        <p:sp>
          <p:nvSpPr>
            <p:cNvPr id="350" name="Google Shape;350;p11"/>
            <p:cNvSpPr/>
            <p:nvPr/>
          </p:nvSpPr>
          <p:spPr>
            <a:xfrm>
              <a:off x="63435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51" name="Google Shape;351;p11"/>
            <p:cNvSpPr/>
            <p:nvPr/>
          </p:nvSpPr>
          <p:spPr>
            <a:xfrm>
              <a:off x="62862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2" name="Google Shape;352;p11"/>
          <p:cNvSpPr txBox="1"/>
          <p:nvPr/>
        </p:nvSpPr>
        <p:spPr>
          <a:xfrm>
            <a:off x="382075" y="2108400"/>
            <a:ext cx="1514700" cy="9621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Q4/2023:</a:t>
            </a:r>
            <a:r>
              <a:rPr b="0" i="0" lang="en" sz="700" u="none" cap="none" strike="noStrike">
                <a:solidFill>
                  <a:srgbClr val="000000"/>
                </a:solidFill>
                <a:latin typeface="Montserrat Light"/>
                <a:ea typeface="Montserrat Light"/>
                <a:cs typeface="Montserrat Light"/>
                <a:sym typeface="Montserrat Light"/>
              </a:rPr>
              <a:t> Quarterly report on transactional level for all relevant CN Codes</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p:txBody>
      </p:sp>
      <p:sp>
        <p:nvSpPr>
          <p:cNvPr id="353" name="Google Shape;353;p11"/>
          <p:cNvSpPr txBox="1"/>
          <p:nvPr/>
        </p:nvSpPr>
        <p:spPr>
          <a:xfrm>
            <a:off x="2531875" y="2108400"/>
            <a:ext cx="1695900" cy="9621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Q3/2024:</a:t>
            </a:r>
            <a:r>
              <a:rPr b="0" i="0" lang="en" sz="700" u="none" cap="none" strike="noStrike">
                <a:solidFill>
                  <a:srgbClr val="000000"/>
                </a:solidFill>
                <a:latin typeface="Montserrat Light"/>
                <a:ea typeface="Montserrat Light"/>
                <a:cs typeface="Montserrat Light"/>
                <a:sym typeface="Montserrat Light"/>
              </a:rPr>
              <a:t> Quarterly report on transactional level </a:t>
            </a:r>
            <a:r>
              <a:rPr b="0" i="1" lang="en" sz="700" u="none" cap="none" strike="noStrike">
                <a:solidFill>
                  <a:srgbClr val="000000"/>
                </a:solidFill>
                <a:latin typeface="Montserrat Light"/>
                <a:ea typeface="Montserrat Light"/>
                <a:cs typeface="Montserrat Light"/>
                <a:sym typeface="Montserrat Light"/>
              </a:rPr>
              <a:t>without default values - PRIMARY DATA FROM EVERY SUPPLIER REQUIRED </a:t>
            </a:r>
            <a:endParaRPr b="0" i="1" sz="700" u="none" cap="none" strike="noStrike">
              <a:solidFill>
                <a:srgbClr val="000000"/>
              </a:solidFill>
              <a:latin typeface="Montserrat Light"/>
              <a:ea typeface="Montserrat Light"/>
              <a:cs typeface="Montserrat Light"/>
              <a:sym typeface="Montserrat Light"/>
            </a:endParaRPr>
          </a:p>
        </p:txBody>
      </p:sp>
      <p:sp>
        <p:nvSpPr>
          <p:cNvPr id="354" name="Google Shape;354;p11"/>
          <p:cNvSpPr txBox="1"/>
          <p:nvPr/>
        </p:nvSpPr>
        <p:spPr>
          <a:xfrm>
            <a:off x="4879075" y="2108400"/>
            <a:ext cx="1695900" cy="10497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2026:</a:t>
            </a:r>
            <a:r>
              <a:rPr b="0" i="0" lang="en" sz="700" u="none" cap="none" strike="noStrike">
                <a:solidFill>
                  <a:srgbClr val="000000"/>
                </a:solidFill>
                <a:latin typeface="Montserrat Light"/>
                <a:ea typeface="Montserrat Light"/>
                <a:cs typeface="Montserrat Light"/>
                <a:sym typeface="Montserrat Light"/>
              </a:rPr>
              <a:t> + starting phase out of the free allowance for the EU-ETS and phase in of the CBAM costs - financial impact of legislation kicks in</a:t>
            </a:r>
            <a:endParaRPr b="0" i="0" sz="700" u="none" cap="none" strike="noStrike">
              <a:solidFill>
                <a:srgbClr val="000000"/>
              </a:solidFill>
              <a:latin typeface="Montserrat Light"/>
              <a:ea typeface="Montserrat Light"/>
              <a:cs typeface="Montserrat Light"/>
              <a:sym typeface="Montserrat Light"/>
            </a:endParaRPr>
          </a:p>
        </p:txBody>
      </p:sp>
      <p:sp>
        <p:nvSpPr>
          <p:cNvPr id="355" name="Google Shape;355;p11"/>
          <p:cNvSpPr txBox="1"/>
          <p:nvPr/>
        </p:nvSpPr>
        <p:spPr>
          <a:xfrm>
            <a:off x="7316275" y="2108400"/>
            <a:ext cx="1514700" cy="7323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2034:+</a:t>
            </a:r>
            <a:r>
              <a:rPr b="0" i="0" lang="en" sz="700" u="none" cap="none" strike="noStrike">
                <a:solidFill>
                  <a:srgbClr val="000000"/>
                </a:solidFill>
                <a:latin typeface="Montserrat Light"/>
                <a:ea typeface="Montserrat Light"/>
                <a:cs typeface="Montserrat Light"/>
                <a:sym typeface="Montserrat Light"/>
              </a:rPr>
              <a:t> full phase out of free allowance for the EU-ETS and full phase in of the CBAM costs</a:t>
            </a:r>
            <a:endParaRPr b="0" i="0" sz="700" u="none" cap="none" strike="noStrike">
              <a:solidFill>
                <a:srgbClr val="000000"/>
              </a:solidFill>
              <a:latin typeface="Montserrat Light"/>
              <a:ea typeface="Montserrat Light"/>
              <a:cs typeface="Montserrat Light"/>
              <a:sym typeface="Montserrat Light"/>
            </a:endParaRPr>
          </a:p>
        </p:txBody>
      </p:sp>
      <p:sp>
        <p:nvSpPr>
          <p:cNvPr id="356" name="Google Shape;356;p11"/>
          <p:cNvSpPr txBox="1"/>
          <p:nvPr/>
        </p:nvSpPr>
        <p:spPr>
          <a:xfrm rot="-5400000">
            <a:off x="-294800" y="2907150"/>
            <a:ext cx="1049700" cy="2295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Long-term</a:t>
            </a:r>
            <a:endParaRPr b="1"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p:txBody>
      </p:sp>
      <p:sp>
        <p:nvSpPr>
          <p:cNvPr id="357" name="Google Shape;357;p11"/>
          <p:cNvSpPr txBox="1"/>
          <p:nvPr>
            <p:ph idx="1" type="body"/>
          </p:nvPr>
        </p:nvSpPr>
        <p:spPr>
          <a:xfrm>
            <a:off x="311700" y="1152475"/>
            <a:ext cx="8520600" cy="648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1800"/>
              <a:buNone/>
            </a:pPr>
            <a:r>
              <a:rPr lang="en" sz="1000">
                <a:solidFill>
                  <a:schemeClr val="dk1"/>
                </a:solidFill>
              </a:rPr>
              <a:t>Timelines: for more details find EU resources </a:t>
            </a:r>
            <a:r>
              <a:rPr lang="en" sz="1000" u="sng">
                <a:solidFill>
                  <a:schemeClr val="hlink"/>
                </a:solidFill>
                <a:hlinkClick r:id="rId3"/>
              </a:rPr>
              <a:t>here</a:t>
            </a:r>
            <a:r>
              <a:rPr lang="en" sz="1000">
                <a:solidFill>
                  <a:schemeClr val="dk1"/>
                </a:solidFill>
              </a:rPr>
              <a:t>  </a:t>
            </a:r>
            <a:endParaRPr sz="1000">
              <a:solidFill>
                <a:schemeClr val="dk1"/>
              </a:solidFill>
            </a:endParaRPr>
          </a:p>
          <a:p>
            <a:pPr indent="0" lvl="0" marL="0" marR="0" rtl="0" algn="l">
              <a:lnSpc>
                <a:spcPct val="100000"/>
              </a:lnSpc>
              <a:spcBef>
                <a:spcPts val="0"/>
              </a:spcBef>
              <a:spcAft>
                <a:spcPts val="0"/>
              </a:spcAft>
              <a:buSzPts val="1800"/>
              <a:buNone/>
            </a:pPr>
            <a:r>
              <a:t/>
            </a:r>
            <a:endParaRPr sz="1000">
              <a:solidFill>
                <a:schemeClr val="dk1"/>
              </a:solidFill>
            </a:endParaRPr>
          </a:p>
        </p:txBody>
      </p:sp>
      <p:sp>
        <p:nvSpPr>
          <p:cNvPr id="358" name="Google Shape;358;p11"/>
          <p:cNvSpPr txBox="1"/>
          <p:nvPr/>
        </p:nvSpPr>
        <p:spPr>
          <a:xfrm>
            <a:off x="4831200" y="3792550"/>
            <a:ext cx="2158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333333"/>
                </a:solidFill>
                <a:latin typeface="Montserrat"/>
                <a:ea typeface="Montserrat"/>
                <a:cs typeface="Montserrat"/>
                <a:sym typeface="Montserrat"/>
              </a:rPr>
              <a:t>From 2026 onwards your customer will have to purchase CBAM certificates for the import of CBAM goods</a:t>
            </a:r>
            <a:endParaRPr b="0" i="0" sz="700" u="none" cap="none" strike="noStrike">
              <a:solidFill>
                <a:srgbClr val="333333"/>
              </a:solidFill>
              <a:latin typeface="Montserrat"/>
              <a:ea typeface="Montserrat"/>
              <a:cs typeface="Montserrat"/>
              <a:sym typeface="Montserrat"/>
            </a:endParaRPr>
          </a:p>
        </p:txBody>
      </p:sp>
      <p:sp>
        <p:nvSpPr>
          <p:cNvPr id="359" name="Google Shape;359;p11"/>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2"/>
          <p:cNvSpPr/>
          <p:nvPr/>
        </p:nvSpPr>
        <p:spPr>
          <a:xfrm>
            <a:off x="900850" y="1580300"/>
            <a:ext cx="4057500" cy="2711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Overview CBAM</a:t>
            </a:r>
            <a:endParaRPr/>
          </a:p>
        </p:txBody>
      </p:sp>
      <p:sp>
        <p:nvSpPr>
          <p:cNvPr id="366" name="Google Shape;366;p12"/>
          <p:cNvSpPr txBox="1"/>
          <p:nvPr/>
        </p:nvSpPr>
        <p:spPr>
          <a:xfrm>
            <a:off x="6756801" y="3844126"/>
            <a:ext cx="1877700" cy="7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Graph source: FfE Munich </a:t>
            </a:r>
            <a:endParaRPr b="0" i="0" sz="700" u="none" cap="none" strike="noStrike">
              <a:solidFill>
                <a:schemeClr val="dk2"/>
              </a:solidFill>
              <a:latin typeface="Roboto Light"/>
              <a:ea typeface="Roboto Light"/>
              <a:cs typeface="Roboto Light"/>
              <a:sym typeface="Roboto Light"/>
            </a:endParaRPr>
          </a:p>
        </p:txBody>
      </p:sp>
      <p:sp>
        <p:nvSpPr>
          <p:cNvPr id="367" name="Google Shape;367;p12"/>
          <p:cNvSpPr txBox="1"/>
          <p:nvPr>
            <p:ph idx="12" type="sldNum"/>
          </p:nvPr>
        </p:nvSpPr>
        <p:spPr>
          <a:xfrm>
            <a:off x="4299039" y="3605205"/>
            <a:ext cx="498000" cy="313500"/>
          </a:xfrm>
          <a:prstGeom prst="rect">
            <a:avLst/>
          </a:prstGeom>
          <a:noFill/>
          <a:ln>
            <a:noFill/>
          </a:ln>
        </p:spPr>
        <p:txBody>
          <a:bodyPr anchorCtr="0" anchor="ctr" bIns="91425" lIns="91425" spcFirstLastPara="1" rIns="91425" wrap="square" tIns="91425">
            <a:normAutofit lnSpcReduction="20000"/>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68" name="Google Shape;368;p12"/>
          <p:cNvSpPr txBox="1"/>
          <p:nvPr/>
        </p:nvSpPr>
        <p:spPr>
          <a:xfrm>
            <a:off x="2573653" y="2306213"/>
            <a:ext cx="711900" cy="32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24873"/>
                </a:solidFill>
                <a:latin typeface="Roboto"/>
                <a:ea typeface="Roboto"/>
                <a:cs typeface="Roboto"/>
                <a:sym typeface="Roboto"/>
              </a:rPr>
              <a:t>Data for verified Emissions Report for CBAM declaration</a:t>
            </a:r>
            <a:endParaRPr b="0" i="0" sz="800" u="none" cap="none" strike="noStrike">
              <a:solidFill>
                <a:srgbClr val="024873"/>
              </a:solidFill>
              <a:latin typeface="Roboto"/>
              <a:ea typeface="Roboto"/>
              <a:cs typeface="Roboto"/>
              <a:sym typeface="Roboto"/>
            </a:endParaRPr>
          </a:p>
        </p:txBody>
      </p:sp>
      <p:sp>
        <p:nvSpPr>
          <p:cNvPr id="369" name="Google Shape;369;p12"/>
          <p:cNvSpPr/>
          <p:nvPr/>
        </p:nvSpPr>
        <p:spPr>
          <a:xfrm>
            <a:off x="3587750" y="1580300"/>
            <a:ext cx="4992600" cy="2711700"/>
          </a:xfrm>
          <a:prstGeom prst="roundRect">
            <a:avLst>
              <a:gd fmla="val 16667" name="adj"/>
            </a:avLst>
          </a:prstGeom>
          <a:solidFill>
            <a:schemeClr val="lt1"/>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grpSp>
        <p:nvGrpSpPr>
          <p:cNvPr id="370" name="Google Shape;370;p12"/>
          <p:cNvGrpSpPr/>
          <p:nvPr/>
        </p:nvGrpSpPr>
        <p:grpSpPr>
          <a:xfrm>
            <a:off x="1357850" y="1869842"/>
            <a:ext cx="1789181" cy="1667402"/>
            <a:chOff x="1029967" y="1926990"/>
            <a:chExt cx="1971984" cy="2093674"/>
          </a:xfrm>
        </p:grpSpPr>
        <p:sp>
          <p:nvSpPr>
            <p:cNvPr id="371" name="Google Shape;371;p12"/>
            <p:cNvSpPr txBox="1"/>
            <p:nvPr/>
          </p:nvSpPr>
          <p:spPr>
            <a:xfrm>
              <a:off x="1029967" y="2426764"/>
              <a:ext cx="1232100" cy="159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24873"/>
                  </a:solidFill>
                  <a:latin typeface="Roboto"/>
                  <a:ea typeface="Roboto"/>
                  <a:cs typeface="Roboto"/>
                  <a:sym typeface="Roboto"/>
                </a:rPr>
                <a:t>Production of CBAM goods in a third country.</a:t>
              </a:r>
              <a:endParaRPr b="0" i="0" sz="600" u="none" cap="none" strike="noStrike">
                <a:solidFill>
                  <a:srgbClr val="02487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24873"/>
                  </a:solidFill>
                  <a:latin typeface="Roboto"/>
                  <a:ea typeface="Roboto"/>
                  <a:cs typeface="Roboto"/>
                  <a:sym typeface="Roboto"/>
                </a:rPr>
                <a:t>“Generally all non-EU countries with a few exception, reference to the </a:t>
              </a:r>
              <a:r>
                <a:rPr b="0" i="0" lang="en" sz="600" u="sng" cap="none" strike="noStrike">
                  <a:solidFill>
                    <a:schemeClr val="hlink"/>
                  </a:solidFill>
                  <a:latin typeface="Roboto"/>
                  <a:ea typeface="Roboto"/>
                  <a:cs typeface="Roboto"/>
                  <a:sym typeface="Roboto"/>
                  <a:hlinkClick r:id="rId3"/>
                </a:rPr>
                <a:t>EU resources</a:t>
              </a:r>
              <a:r>
                <a:rPr b="0" i="0" lang="en" sz="600" u="none" cap="none" strike="noStrike">
                  <a:solidFill>
                    <a:srgbClr val="024873"/>
                  </a:solidFill>
                  <a:latin typeface="Roboto"/>
                  <a:ea typeface="Roboto"/>
                  <a:cs typeface="Roboto"/>
                  <a:sym typeface="Roboto"/>
                </a:rPr>
                <a:t>.”</a:t>
              </a:r>
              <a:endParaRPr b="0" i="0" sz="600" u="none" cap="none" strike="noStrike">
                <a:solidFill>
                  <a:srgbClr val="02487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2487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24873"/>
                  </a:solidFill>
                  <a:latin typeface="Roboto"/>
                  <a:ea typeface="Roboto"/>
                  <a:cs typeface="Roboto"/>
                  <a:sym typeface="Roboto"/>
                </a:rPr>
                <a:t>With verified monitoring of direct and indirect Emissions and documentation of the CO2 price paid </a:t>
              </a:r>
              <a:endParaRPr b="0" i="0" sz="600" u="none" cap="none" strike="noStrike">
                <a:solidFill>
                  <a:srgbClr val="024873"/>
                </a:solidFill>
                <a:latin typeface="Roboto"/>
                <a:ea typeface="Roboto"/>
                <a:cs typeface="Roboto"/>
                <a:sym typeface="Roboto"/>
              </a:endParaRPr>
            </a:p>
          </p:txBody>
        </p:sp>
        <p:pic>
          <p:nvPicPr>
            <p:cNvPr id="372" name="Google Shape;372;p12"/>
            <p:cNvPicPr preferRelativeResize="0"/>
            <p:nvPr/>
          </p:nvPicPr>
          <p:blipFill rotWithShape="1">
            <a:blip r:embed="rId4">
              <a:alphaModFix/>
            </a:blip>
            <a:srcRect b="0" l="0" r="0" t="0"/>
            <a:stretch/>
          </p:blipFill>
          <p:spPr>
            <a:xfrm>
              <a:off x="1386861" y="2021708"/>
              <a:ext cx="420168" cy="405027"/>
            </a:xfrm>
            <a:prstGeom prst="rect">
              <a:avLst/>
            </a:prstGeom>
            <a:noFill/>
            <a:ln>
              <a:noFill/>
            </a:ln>
          </p:spPr>
        </p:pic>
        <p:sp>
          <p:nvSpPr>
            <p:cNvPr id="373" name="Google Shape;373;p12"/>
            <p:cNvSpPr/>
            <p:nvPr/>
          </p:nvSpPr>
          <p:spPr>
            <a:xfrm>
              <a:off x="2377051" y="1926990"/>
              <a:ext cx="624900" cy="285300"/>
            </a:xfrm>
            <a:prstGeom prst="righ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Roboto"/>
                  <a:ea typeface="Roboto"/>
                  <a:cs typeface="Roboto"/>
                  <a:sym typeface="Roboto"/>
                </a:rPr>
                <a:t>Imports</a:t>
              </a:r>
              <a:endParaRPr b="0" i="0" sz="500" u="none" cap="none" strike="noStrike">
                <a:solidFill>
                  <a:schemeClr val="lt1"/>
                </a:solidFill>
                <a:latin typeface="Roboto"/>
                <a:ea typeface="Roboto"/>
                <a:cs typeface="Roboto"/>
                <a:sym typeface="Roboto"/>
              </a:endParaRPr>
            </a:p>
          </p:txBody>
        </p:sp>
        <p:sp>
          <p:nvSpPr>
            <p:cNvPr id="374" name="Google Shape;374;p12"/>
            <p:cNvSpPr/>
            <p:nvPr/>
          </p:nvSpPr>
          <p:spPr>
            <a:xfrm>
              <a:off x="2361483" y="2232191"/>
              <a:ext cx="585600" cy="285300"/>
            </a:xfrm>
            <a:prstGeom prst="lef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Roboto"/>
                  <a:ea typeface="Roboto"/>
                  <a:cs typeface="Roboto"/>
                  <a:sym typeface="Roboto"/>
                </a:rPr>
                <a:t>Requests</a:t>
              </a:r>
              <a:endParaRPr b="0" i="0" sz="500" u="none" cap="none" strike="noStrike">
                <a:solidFill>
                  <a:schemeClr val="lt1"/>
                </a:solidFill>
                <a:latin typeface="Roboto"/>
                <a:ea typeface="Roboto"/>
                <a:cs typeface="Roboto"/>
                <a:sym typeface="Roboto"/>
              </a:endParaRPr>
            </a:p>
          </p:txBody>
        </p:sp>
      </p:grpSp>
      <p:sp>
        <p:nvSpPr>
          <p:cNvPr id="375" name="Google Shape;375;p12"/>
          <p:cNvSpPr/>
          <p:nvPr/>
        </p:nvSpPr>
        <p:spPr>
          <a:xfrm>
            <a:off x="3324875" y="1848450"/>
            <a:ext cx="635400" cy="490500"/>
          </a:xfrm>
          <a:prstGeom prst="flowChartAlternateProcess">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your customer,</a:t>
            </a:r>
            <a:endParaRPr b="0" i="0" sz="6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CBAM Declaranet </a:t>
            </a:r>
            <a:endParaRPr b="0" i="0" sz="600" u="none" cap="none" strike="noStrike">
              <a:solidFill>
                <a:schemeClr val="lt1"/>
              </a:solidFill>
              <a:latin typeface="Roboto"/>
              <a:ea typeface="Roboto"/>
              <a:cs typeface="Roboto"/>
              <a:sym typeface="Roboto"/>
            </a:endParaRPr>
          </a:p>
        </p:txBody>
      </p:sp>
      <p:sp>
        <p:nvSpPr>
          <p:cNvPr id="376" name="Google Shape;376;p12"/>
          <p:cNvSpPr/>
          <p:nvPr/>
        </p:nvSpPr>
        <p:spPr>
          <a:xfrm>
            <a:off x="5014660" y="1848452"/>
            <a:ext cx="562800" cy="490500"/>
          </a:xfrm>
          <a:prstGeom prst="flowChartAlternateProcess">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CBAM Authority </a:t>
            </a:r>
            <a:endParaRPr b="0" i="0" sz="600" u="none" cap="none" strike="noStrike">
              <a:solidFill>
                <a:schemeClr val="lt1"/>
              </a:solidFill>
              <a:latin typeface="Roboto"/>
              <a:ea typeface="Roboto"/>
              <a:cs typeface="Roboto"/>
              <a:sym typeface="Roboto"/>
            </a:endParaRPr>
          </a:p>
        </p:txBody>
      </p:sp>
      <p:sp>
        <p:nvSpPr>
          <p:cNvPr id="377" name="Google Shape;377;p12"/>
          <p:cNvSpPr/>
          <p:nvPr/>
        </p:nvSpPr>
        <p:spPr>
          <a:xfrm>
            <a:off x="5054560" y="3041721"/>
            <a:ext cx="562800" cy="490500"/>
          </a:xfrm>
          <a:prstGeom prst="flowChartAlternateProcess">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EU-ETS Auctions</a:t>
            </a:r>
            <a:endParaRPr b="0" i="0" sz="600" u="none" cap="none" strike="noStrike">
              <a:solidFill>
                <a:schemeClr val="lt1"/>
              </a:solidFill>
              <a:latin typeface="Roboto"/>
              <a:ea typeface="Roboto"/>
              <a:cs typeface="Roboto"/>
              <a:sym typeface="Roboto"/>
            </a:endParaRPr>
          </a:p>
        </p:txBody>
      </p:sp>
      <p:sp>
        <p:nvSpPr>
          <p:cNvPr id="378" name="Google Shape;378;p12"/>
          <p:cNvSpPr/>
          <p:nvPr/>
        </p:nvSpPr>
        <p:spPr>
          <a:xfrm>
            <a:off x="3324876" y="3041711"/>
            <a:ext cx="562800" cy="490500"/>
          </a:xfrm>
          <a:prstGeom prst="flowChartAlternateProcess">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a:ea typeface="Roboto"/>
                <a:cs typeface="Roboto"/>
                <a:sym typeface="Roboto"/>
              </a:rPr>
              <a:t>EU-ETS Market</a:t>
            </a:r>
            <a:endParaRPr b="0" i="0" sz="600" u="none" cap="none" strike="noStrike">
              <a:solidFill>
                <a:schemeClr val="lt1"/>
              </a:solidFill>
              <a:latin typeface="Roboto"/>
              <a:ea typeface="Roboto"/>
              <a:cs typeface="Roboto"/>
              <a:sym typeface="Roboto"/>
            </a:endParaRPr>
          </a:p>
        </p:txBody>
      </p:sp>
      <p:sp>
        <p:nvSpPr>
          <p:cNvPr id="379" name="Google Shape;379;p12"/>
          <p:cNvSpPr/>
          <p:nvPr/>
        </p:nvSpPr>
        <p:spPr>
          <a:xfrm>
            <a:off x="4276587" y="1848461"/>
            <a:ext cx="531000" cy="227100"/>
          </a:xfrm>
          <a:prstGeom prst="righ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chemeClr val="lt1"/>
              </a:solidFill>
              <a:latin typeface="Arial"/>
              <a:ea typeface="Arial"/>
              <a:cs typeface="Arial"/>
              <a:sym typeface="Arial"/>
            </a:endParaRPr>
          </a:p>
        </p:txBody>
      </p:sp>
      <p:sp>
        <p:nvSpPr>
          <p:cNvPr id="380" name="Google Shape;380;p12"/>
          <p:cNvSpPr/>
          <p:nvPr/>
        </p:nvSpPr>
        <p:spPr>
          <a:xfrm>
            <a:off x="4243378" y="2075660"/>
            <a:ext cx="498000" cy="227100"/>
          </a:xfrm>
          <a:prstGeom prst="lef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chemeClr val="lt1"/>
              </a:solidFill>
              <a:latin typeface="Arial"/>
              <a:ea typeface="Arial"/>
              <a:cs typeface="Arial"/>
              <a:sym typeface="Arial"/>
            </a:endParaRPr>
          </a:p>
        </p:txBody>
      </p:sp>
      <p:sp>
        <p:nvSpPr>
          <p:cNvPr id="381" name="Google Shape;381;p12"/>
          <p:cNvSpPr/>
          <p:nvPr/>
        </p:nvSpPr>
        <p:spPr>
          <a:xfrm>
            <a:off x="4282425" y="3346350"/>
            <a:ext cx="562800" cy="237900"/>
          </a:xfrm>
          <a:prstGeom prst="righ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Roboto"/>
                <a:ea typeface="Roboto"/>
                <a:cs typeface="Roboto"/>
                <a:sym typeface="Roboto"/>
              </a:rPr>
              <a:t>Purchase</a:t>
            </a:r>
            <a:endParaRPr b="0" i="0" sz="500" u="none" cap="none" strike="noStrike">
              <a:solidFill>
                <a:schemeClr val="lt1"/>
              </a:solidFill>
              <a:latin typeface="Roboto"/>
              <a:ea typeface="Roboto"/>
              <a:cs typeface="Roboto"/>
              <a:sym typeface="Roboto"/>
            </a:endParaRPr>
          </a:p>
        </p:txBody>
      </p:sp>
      <p:sp>
        <p:nvSpPr>
          <p:cNvPr id="382" name="Google Shape;382;p12"/>
          <p:cNvSpPr/>
          <p:nvPr/>
        </p:nvSpPr>
        <p:spPr>
          <a:xfrm>
            <a:off x="4222251" y="3108350"/>
            <a:ext cx="562800" cy="237900"/>
          </a:xfrm>
          <a:prstGeom prst="lef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Montserrat"/>
                <a:ea typeface="Montserrat"/>
                <a:cs typeface="Montserrat"/>
                <a:sym typeface="Montserrat"/>
              </a:rPr>
              <a:t>Sales</a:t>
            </a:r>
            <a:endParaRPr b="0" i="0" sz="500" u="none" cap="none" strike="noStrike">
              <a:solidFill>
                <a:schemeClr val="lt1"/>
              </a:solidFill>
              <a:latin typeface="Montserrat"/>
              <a:ea typeface="Montserrat"/>
              <a:cs typeface="Montserrat"/>
              <a:sym typeface="Montserrat"/>
            </a:endParaRPr>
          </a:p>
        </p:txBody>
      </p:sp>
      <p:sp>
        <p:nvSpPr>
          <p:cNvPr id="383" name="Google Shape;383;p12"/>
          <p:cNvSpPr/>
          <p:nvPr/>
        </p:nvSpPr>
        <p:spPr>
          <a:xfrm>
            <a:off x="5785300" y="3148500"/>
            <a:ext cx="531000" cy="276900"/>
          </a:xfrm>
          <a:prstGeom prst="righ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0" i="0" lang="en" sz="500" u="none" cap="none" strike="noStrike">
                <a:solidFill>
                  <a:schemeClr val="lt1"/>
                </a:solidFill>
                <a:latin typeface="Arial"/>
                <a:ea typeface="Arial"/>
                <a:cs typeface="Arial"/>
                <a:sym typeface="Arial"/>
              </a:rPr>
              <a:t>Sales</a:t>
            </a:r>
            <a:endParaRPr b="0" i="0" sz="500" u="none" cap="none" strike="noStrike">
              <a:solidFill>
                <a:schemeClr val="lt1"/>
              </a:solidFill>
              <a:latin typeface="Arial"/>
              <a:ea typeface="Arial"/>
              <a:cs typeface="Arial"/>
              <a:sym typeface="Arial"/>
            </a:endParaRPr>
          </a:p>
        </p:txBody>
      </p:sp>
      <p:pic>
        <p:nvPicPr>
          <p:cNvPr id="384" name="Google Shape;384;p12"/>
          <p:cNvPicPr preferRelativeResize="0"/>
          <p:nvPr/>
        </p:nvPicPr>
        <p:blipFill rotWithShape="1">
          <a:blip r:embed="rId4">
            <a:alphaModFix/>
          </a:blip>
          <a:srcRect b="0" l="0" r="0" t="0"/>
          <a:stretch/>
        </p:blipFill>
        <p:spPr>
          <a:xfrm>
            <a:off x="6484274" y="3071468"/>
            <a:ext cx="357124" cy="322556"/>
          </a:xfrm>
          <a:prstGeom prst="rect">
            <a:avLst/>
          </a:prstGeom>
          <a:noFill/>
          <a:ln>
            <a:noFill/>
          </a:ln>
        </p:spPr>
      </p:pic>
      <p:sp>
        <p:nvSpPr>
          <p:cNvPr id="385" name="Google Shape;385;p12"/>
          <p:cNvSpPr txBox="1"/>
          <p:nvPr/>
        </p:nvSpPr>
        <p:spPr>
          <a:xfrm>
            <a:off x="1227724" y="1572425"/>
            <a:ext cx="17559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3C78D8"/>
                </a:solidFill>
                <a:latin typeface="Roboto"/>
                <a:ea typeface="Roboto"/>
                <a:cs typeface="Roboto"/>
                <a:sym typeface="Roboto"/>
              </a:rPr>
              <a:t>Market outside of the EU</a:t>
            </a:r>
            <a:endParaRPr b="1" i="0" sz="800" u="none" cap="none" strike="noStrike">
              <a:solidFill>
                <a:srgbClr val="3C78D8"/>
              </a:solidFill>
              <a:latin typeface="Roboto"/>
              <a:ea typeface="Roboto"/>
              <a:cs typeface="Roboto"/>
              <a:sym typeface="Roboto"/>
            </a:endParaRPr>
          </a:p>
        </p:txBody>
      </p:sp>
      <p:sp>
        <p:nvSpPr>
          <p:cNvPr id="386" name="Google Shape;386;p12"/>
          <p:cNvSpPr txBox="1"/>
          <p:nvPr/>
        </p:nvSpPr>
        <p:spPr>
          <a:xfrm>
            <a:off x="3827475" y="2343807"/>
            <a:ext cx="1329600" cy="671400"/>
          </a:xfrm>
          <a:prstGeom prst="rect">
            <a:avLst/>
          </a:prstGeom>
          <a:noFill/>
          <a:ln>
            <a:noFill/>
          </a:ln>
        </p:spPr>
        <p:txBody>
          <a:bodyPr anchorCtr="0" anchor="t" bIns="91425" lIns="91425" spcFirstLastPara="1" rIns="91425" wrap="square" tIns="91425">
            <a:noAutofit/>
          </a:bodyPr>
          <a:lstStyle/>
          <a:p>
            <a:pPr indent="-266700" lvl="0" marL="457200" marR="0" rtl="0" algn="l">
              <a:lnSpc>
                <a:spcPct val="100000"/>
              </a:lnSpc>
              <a:spcBef>
                <a:spcPts val="0"/>
              </a:spcBef>
              <a:spcAft>
                <a:spcPts val="0"/>
              </a:spcAft>
              <a:buClr>
                <a:srgbClr val="024873"/>
              </a:buClr>
              <a:buSzPts val="600"/>
              <a:buFont typeface="Roboto"/>
              <a:buChar char="●"/>
            </a:pPr>
            <a:r>
              <a:rPr b="0" i="0" lang="en" sz="600" u="none" cap="none" strike="noStrike">
                <a:solidFill>
                  <a:srgbClr val="024873"/>
                </a:solidFill>
                <a:latin typeface="Roboto"/>
                <a:ea typeface="Roboto"/>
                <a:cs typeface="Roboto"/>
                <a:sym typeface="Roboto"/>
              </a:rPr>
              <a:t>Sale and repurchase of CBAM certificates </a:t>
            </a:r>
            <a:endParaRPr b="0" i="0" sz="600" u="none" cap="none" strike="noStrike">
              <a:solidFill>
                <a:srgbClr val="024873"/>
              </a:solidFill>
              <a:latin typeface="Roboto"/>
              <a:ea typeface="Roboto"/>
              <a:cs typeface="Roboto"/>
              <a:sym typeface="Roboto"/>
            </a:endParaRPr>
          </a:p>
          <a:p>
            <a:pPr indent="-266700" lvl="0" marL="457200" marR="0" rtl="0" algn="l">
              <a:lnSpc>
                <a:spcPct val="100000"/>
              </a:lnSpc>
              <a:spcBef>
                <a:spcPts val="0"/>
              </a:spcBef>
              <a:spcAft>
                <a:spcPts val="0"/>
              </a:spcAft>
              <a:buClr>
                <a:srgbClr val="024873"/>
              </a:buClr>
              <a:buSzPts val="600"/>
              <a:buFont typeface="Roboto"/>
              <a:buChar char="●"/>
            </a:pPr>
            <a:r>
              <a:rPr b="0" i="0" lang="en" sz="600" u="none" cap="none" strike="noStrike">
                <a:solidFill>
                  <a:srgbClr val="024873"/>
                </a:solidFill>
                <a:latin typeface="Roboto"/>
                <a:ea typeface="Roboto"/>
                <a:cs typeface="Roboto"/>
                <a:sym typeface="Roboto"/>
              </a:rPr>
              <a:t>Control of CBAM decorations </a:t>
            </a:r>
            <a:endParaRPr b="0" i="0" sz="600" u="none" cap="none" strike="noStrike">
              <a:solidFill>
                <a:srgbClr val="024873"/>
              </a:solidFill>
              <a:latin typeface="Roboto"/>
              <a:ea typeface="Roboto"/>
              <a:cs typeface="Roboto"/>
              <a:sym typeface="Roboto"/>
            </a:endParaRPr>
          </a:p>
          <a:p>
            <a:pPr indent="-266700" lvl="0" marL="457200" marR="0" rtl="0" algn="l">
              <a:lnSpc>
                <a:spcPct val="100000"/>
              </a:lnSpc>
              <a:spcBef>
                <a:spcPts val="0"/>
              </a:spcBef>
              <a:spcAft>
                <a:spcPts val="0"/>
              </a:spcAft>
              <a:buClr>
                <a:srgbClr val="024873"/>
              </a:buClr>
              <a:buSzPts val="600"/>
              <a:buFont typeface="Roboto"/>
              <a:buChar char="●"/>
            </a:pPr>
            <a:r>
              <a:rPr b="0" i="0" lang="en" sz="600" u="none" cap="none" strike="noStrike">
                <a:solidFill>
                  <a:srgbClr val="024873"/>
                </a:solidFill>
                <a:latin typeface="Roboto"/>
                <a:ea typeface="Roboto"/>
                <a:cs typeface="Roboto"/>
                <a:sym typeface="Roboto"/>
              </a:rPr>
              <a:t>Imposing penalties </a:t>
            </a:r>
            <a:endParaRPr b="0" i="0" sz="600" u="none" cap="none" strike="noStrike">
              <a:solidFill>
                <a:srgbClr val="024873"/>
              </a:solidFill>
              <a:latin typeface="Roboto"/>
              <a:ea typeface="Roboto"/>
              <a:cs typeface="Roboto"/>
              <a:sym typeface="Roboto"/>
            </a:endParaRPr>
          </a:p>
        </p:txBody>
      </p:sp>
      <p:sp>
        <p:nvSpPr>
          <p:cNvPr id="387" name="Google Shape;387;p12"/>
          <p:cNvSpPr txBox="1"/>
          <p:nvPr/>
        </p:nvSpPr>
        <p:spPr>
          <a:xfrm>
            <a:off x="5577451" y="2450288"/>
            <a:ext cx="13296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24873"/>
                </a:solidFill>
                <a:latin typeface="Roboto"/>
                <a:ea typeface="Roboto"/>
                <a:cs typeface="Roboto"/>
                <a:sym typeface="Roboto"/>
              </a:rPr>
              <a:t>Pricing of CBAM certificates </a:t>
            </a:r>
            <a:endParaRPr b="0" i="0" sz="600" u="none" cap="none" strike="noStrike">
              <a:solidFill>
                <a:srgbClr val="02487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24873"/>
                </a:solidFill>
                <a:latin typeface="Roboto"/>
                <a:ea typeface="Roboto"/>
                <a:cs typeface="Roboto"/>
                <a:sym typeface="Roboto"/>
              </a:rPr>
              <a:t>via average calender week price of the EU-ETS certificates </a:t>
            </a:r>
            <a:endParaRPr b="0" i="0" sz="600" u="none" cap="none" strike="noStrike">
              <a:solidFill>
                <a:srgbClr val="024873"/>
              </a:solidFill>
              <a:latin typeface="Roboto"/>
              <a:ea typeface="Roboto"/>
              <a:cs typeface="Roboto"/>
              <a:sym typeface="Roboto"/>
            </a:endParaRPr>
          </a:p>
        </p:txBody>
      </p:sp>
      <p:sp>
        <p:nvSpPr>
          <p:cNvPr id="388" name="Google Shape;388;p12"/>
          <p:cNvSpPr/>
          <p:nvPr/>
        </p:nvSpPr>
        <p:spPr>
          <a:xfrm rot="-5400000">
            <a:off x="5102936" y="2533741"/>
            <a:ext cx="466200" cy="258900"/>
          </a:xfrm>
          <a:prstGeom prst="rightArrow">
            <a:avLst>
              <a:gd fmla="val 50000" name="adj1"/>
              <a:gd fmla="val 50000" name="adj2"/>
            </a:avLst>
          </a:prstGeom>
          <a:solidFill>
            <a:srgbClr val="3C78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chemeClr val="lt1"/>
              </a:solidFill>
              <a:latin typeface="Arial"/>
              <a:ea typeface="Arial"/>
              <a:cs typeface="Arial"/>
              <a:sym typeface="Arial"/>
            </a:endParaRPr>
          </a:p>
        </p:txBody>
      </p:sp>
      <p:sp>
        <p:nvSpPr>
          <p:cNvPr id="389" name="Google Shape;389;p12"/>
          <p:cNvSpPr txBox="1"/>
          <p:nvPr/>
        </p:nvSpPr>
        <p:spPr>
          <a:xfrm>
            <a:off x="5591375" y="1836538"/>
            <a:ext cx="2437800" cy="416100"/>
          </a:xfrm>
          <a:prstGeom prst="rect">
            <a:avLst/>
          </a:prstGeom>
          <a:noFill/>
          <a:ln>
            <a:noFill/>
          </a:ln>
        </p:spPr>
        <p:txBody>
          <a:bodyPr anchorCtr="0" anchor="t" bIns="91425" lIns="91425" spcFirstLastPara="1" rIns="91425" wrap="square" tIns="91425">
            <a:noAutofit/>
          </a:bodyPr>
          <a:lstStyle/>
          <a:p>
            <a:pPr indent="-266700" lvl="0" marL="457200" marR="0" rtl="0" algn="l">
              <a:lnSpc>
                <a:spcPct val="100000"/>
              </a:lnSpc>
              <a:spcBef>
                <a:spcPts val="0"/>
              </a:spcBef>
              <a:spcAft>
                <a:spcPts val="0"/>
              </a:spcAft>
              <a:buClr>
                <a:srgbClr val="024873"/>
              </a:buClr>
              <a:buSzPts val="600"/>
              <a:buFont typeface="Roboto"/>
              <a:buChar char="●"/>
            </a:pPr>
            <a:r>
              <a:rPr b="0" i="0" lang="en" sz="600" u="none" cap="none" strike="noStrike">
                <a:solidFill>
                  <a:srgbClr val="024873"/>
                </a:solidFill>
                <a:latin typeface="Roboto"/>
                <a:ea typeface="Roboto"/>
                <a:cs typeface="Roboto"/>
                <a:sym typeface="Roboto"/>
              </a:rPr>
              <a:t>The declaration of CBAM goods is forwarded</a:t>
            </a:r>
            <a:endParaRPr b="0" i="0" sz="600" u="none" cap="none" strike="noStrike">
              <a:solidFill>
                <a:srgbClr val="024873"/>
              </a:solidFill>
              <a:latin typeface="Roboto"/>
              <a:ea typeface="Roboto"/>
              <a:cs typeface="Roboto"/>
              <a:sym typeface="Roboto"/>
            </a:endParaRPr>
          </a:p>
          <a:p>
            <a:pPr indent="-266700" lvl="0" marL="457200" marR="0" rtl="0" algn="l">
              <a:lnSpc>
                <a:spcPct val="100000"/>
              </a:lnSpc>
              <a:spcBef>
                <a:spcPts val="0"/>
              </a:spcBef>
              <a:spcAft>
                <a:spcPts val="0"/>
              </a:spcAft>
              <a:buClr>
                <a:srgbClr val="024873"/>
              </a:buClr>
              <a:buSzPts val="600"/>
              <a:buFont typeface="Roboto"/>
              <a:buChar char="●"/>
            </a:pPr>
            <a:r>
              <a:rPr b="0" i="0" lang="en" sz="600" u="none" cap="none" strike="noStrike">
                <a:solidFill>
                  <a:srgbClr val="024873"/>
                </a:solidFill>
                <a:latin typeface="Roboto"/>
                <a:ea typeface="Roboto"/>
                <a:cs typeface="Roboto"/>
                <a:sym typeface="Roboto"/>
              </a:rPr>
              <a:t>Continuous purchase of CBAM certificates</a:t>
            </a:r>
            <a:endParaRPr b="0" i="0" sz="600" u="none" cap="none" strike="noStrike">
              <a:solidFill>
                <a:srgbClr val="024873"/>
              </a:solidFill>
              <a:latin typeface="Roboto"/>
              <a:ea typeface="Roboto"/>
              <a:cs typeface="Roboto"/>
              <a:sym typeface="Roboto"/>
            </a:endParaRPr>
          </a:p>
          <a:p>
            <a:pPr indent="-266700" lvl="0" marL="457200" marR="0" rtl="0" algn="l">
              <a:lnSpc>
                <a:spcPct val="100000"/>
              </a:lnSpc>
              <a:spcBef>
                <a:spcPts val="0"/>
              </a:spcBef>
              <a:spcAft>
                <a:spcPts val="0"/>
              </a:spcAft>
              <a:buClr>
                <a:srgbClr val="024873"/>
              </a:buClr>
              <a:buSzPts val="600"/>
              <a:buFont typeface="Roboto"/>
              <a:buChar char="●"/>
            </a:pPr>
            <a:r>
              <a:rPr b="0" i="0" lang="en" sz="600" u="none" cap="none" strike="noStrike">
                <a:solidFill>
                  <a:srgbClr val="024873"/>
                </a:solidFill>
                <a:latin typeface="Roboto"/>
                <a:ea typeface="Roboto"/>
                <a:cs typeface="Roboto"/>
                <a:sym typeface="Roboto"/>
              </a:rPr>
              <a:t>Annual submission of CBAM declaration and required CBAM certificates </a:t>
            </a:r>
            <a:endParaRPr b="0" i="0" sz="600" u="none" cap="none" strike="noStrike">
              <a:solidFill>
                <a:srgbClr val="024873"/>
              </a:solidFill>
              <a:latin typeface="Roboto"/>
              <a:ea typeface="Roboto"/>
              <a:cs typeface="Roboto"/>
              <a:sym typeface="Roboto"/>
            </a:endParaRPr>
          </a:p>
        </p:txBody>
      </p:sp>
      <p:sp>
        <p:nvSpPr>
          <p:cNvPr id="390" name="Google Shape;390;p12"/>
          <p:cNvSpPr txBox="1"/>
          <p:nvPr/>
        </p:nvSpPr>
        <p:spPr>
          <a:xfrm>
            <a:off x="6343014" y="3457781"/>
            <a:ext cx="9345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24873"/>
                </a:solidFill>
                <a:latin typeface="Roboto"/>
                <a:ea typeface="Roboto"/>
                <a:cs typeface="Roboto"/>
                <a:sym typeface="Roboto"/>
              </a:rPr>
              <a:t>ETS production</a:t>
            </a:r>
            <a:endParaRPr b="0" i="0" sz="600" u="none" cap="none" strike="noStrike">
              <a:solidFill>
                <a:srgbClr val="02487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br>
              <a:rPr b="0" i="0" lang="en" sz="600" u="none" cap="none" strike="noStrike">
                <a:solidFill>
                  <a:srgbClr val="024873"/>
                </a:solidFill>
                <a:latin typeface="Roboto"/>
                <a:ea typeface="Roboto"/>
                <a:cs typeface="Roboto"/>
                <a:sym typeface="Roboto"/>
              </a:rPr>
            </a:br>
            <a:r>
              <a:rPr b="0" i="0" lang="en" sz="600" u="none" cap="none" strike="noStrike">
                <a:solidFill>
                  <a:srgbClr val="024873"/>
                </a:solidFill>
                <a:latin typeface="Roboto"/>
                <a:ea typeface="Roboto"/>
                <a:cs typeface="Roboto"/>
                <a:sym typeface="Roboto"/>
              </a:rPr>
              <a:t>With approved monitoring concept or the surveillance of their annual missions and reporting </a:t>
            </a:r>
            <a:endParaRPr b="0" i="0" sz="600" u="none" cap="none" strike="noStrike">
              <a:solidFill>
                <a:srgbClr val="024873"/>
              </a:solidFill>
              <a:latin typeface="Roboto"/>
              <a:ea typeface="Roboto"/>
              <a:cs typeface="Roboto"/>
              <a:sym typeface="Roboto"/>
            </a:endParaRPr>
          </a:p>
        </p:txBody>
      </p:sp>
      <p:sp>
        <p:nvSpPr>
          <p:cNvPr id="391" name="Google Shape;391;p12"/>
          <p:cNvSpPr/>
          <p:nvPr/>
        </p:nvSpPr>
        <p:spPr>
          <a:xfrm>
            <a:off x="1357825" y="1880950"/>
            <a:ext cx="1044300" cy="1645200"/>
          </a:xfrm>
          <a:prstGeom prst="roundRect">
            <a:avLst>
              <a:gd fmla="val 16667" name="adj"/>
            </a:avLst>
          </a:prstGeom>
          <a:noFill/>
          <a:ln cap="flat" cmpd="sng" w="2857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392" name="Google Shape;392;p12"/>
          <p:cNvSpPr txBox="1"/>
          <p:nvPr/>
        </p:nvSpPr>
        <p:spPr>
          <a:xfrm>
            <a:off x="7198024" y="1596225"/>
            <a:ext cx="12765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3C78D8"/>
                </a:solidFill>
                <a:latin typeface="Roboto"/>
                <a:ea typeface="Roboto"/>
                <a:cs typeface="Roboto"/>
                <a:sym typeface="Roboto"/>
              </a:rPr>
              <a:t>EU domestic market </a:t>
            </a:r>
            <a:endParaRPr b="1" i="0" sz="800" u="none" cap="none" strike="noStrike">
              <a:solidFill>
                <a:srgbClr val="3C78D8"/>
              </a:solidFill>
              <a:latin typeface="Roboto"/>
              <a:ea typeface="Roboto"/>
              <a:cs typeface="Roboto"/>
              <a:sym typeface="Roboto"/>
            </a:endParaRPr>
          </a:p>
        </p:txBody>
      </p:sp>
      <p:cxnSp>
        <p:nvCxnSpPr>
          <p:cNvPr id="393" name="Google Shape;393;p12"/>
          <p:cNvCxnSpPr/>
          <p:nvPr/>
        </p:nvCxnSpPr>
        <p:spPr>
          <a:xfrm>
            <a:off x="1882225" y="3596125"/>
            <a:ext cx="600" cy="398100"/>
          </a:xfrm>
          <a:prstGeom prst="straightConnector1">
            <a:avLst/>
          </a:prstGeom>
          <a:noFill/>
          <a:ln cap="flat" cmpd="sng" w="28575">
            <a:solidFill>
              <a:srgbClr val="FCD000"/>
            </a:solidFill>
            <a:prstDash val="dot"/>
            <a:round/>
            <a:headEnd len="sm" w="sm" type="none"/>
            <a:tailEnd len="sm" w="sm" type="none"/>
          </a:ln>
        </p:spPr>
      </p:cxnSp>
      <p:sp>
        <p:nvSpPr>
          <p:cNvPr id="394" name="Google Shape;394;p12"/>
          <p:cNvSpPr txBox="1"/>
          <p:nvPr/>
        </p:nvSpPr>
        <p:spPr>
          <a:xfrm>
            <a:off x="1646775" y="3896775"/>
            <a:ext cx="562800" cy="22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700" u="none" cap="none" strike="noStrike">
                <a:solidFill>
                  <a:srgbClr val="3C78D8"/>
                </a:solidFill>
                <a:latin typeface="Roboto"/>
                <a:ea typeface="Roboto"/>
                <a:cs typeface="Roboto"/>
                <a:sym typeface="Roboto"/>
              </a:rPr>
              <a:t>Supplier</a:t>
            </a:r>
            <a:endParaRPr b="1" i="0" sz="700" u="none" cap="none" strike="noStrike">
              <a:solidFill>
                <a:srgbClr val="3C78D8"/>
              </a:solidFill>
              <a:latin typeface="Roboto"/>
              <a:ea typeface="Roboto"/>
              <a:cs typeface="Roboto"/>
              <a:sym typeface="Roboto"/>
            </a:endParaRPr>
          </a:p>
        </p:txBody>
      </p:sp>
      <p:sp>
        <p:nvSpPr>
          <p:cNvPr id="395" name="Google Shape;395;p12"/>
          <p:cNvSpPr/>
          <p:nvPr/>
        </p:nvSpPr>
        <p:spPr>
          <a:xfrm>
            <a:off x="3260663" y="1804875"/>
            <a:ext cx="763800" cy="615900"/>
          </a:xfrm>
          <a:prstGeom prst="roundRect">
            <a:avLst>
              <a:gd fmla="val 16667" name="adj"/>
            </a:avLst>
          </a:prstGeom>
          <a:noFill/>
          <a:ln cap="flat" cmpd="sng" w="2857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396" name="Google Shape;396;p12"/>
          <p:cNvSpPr/>
          <p:nvPr/>
        </p:nvSpPr>
        <p:spPr>
          <a:xfrm>
            <a:off x="2545800" y="3015250"/>
            <a:ext cx="635400" cy="5220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500" u="none" cap="none" strike="noStrike">
                <a:solidFill>
                  <a:srgbClr val="024873"/>
                </a:solidFill>
                <a:latin typeface="Roboto"/>
                <a:ea typeface="Roboto"/>
                <a:cs typeface="Roboto"/>
                <a:sym typeface="Roboto"/>
              </a:rPr>
              <a:t>Supplier’s primary data is compulsory by Q3’24 (EU Commission)</a:t>
            </a:r>
            <a:endParaRPr b="0" i="0" sz="500" u="none" cap="none" strike="noStrike">
              <a:solidFill>
                <a:srgbClr val="024873"/>
              </a:solidFill>
              <a:latin typeface="Roboto"/>
              <a:ea typeface="Roboto"/>
              <a:cs typeface="Roboto"/>
              <a:sym typeface="Roboto"/>
            </a:endParaRPr>
          </a:p>
        </p:txBody>
      </p:sp>
      <p:sp>
        <p:nvSpPr>
          <p:cNvPr id="397" name="Google Shape;397;p12"/>
          <p:cNvSpPr txBox="1"/>
          <p:nvPr>
            <p:ph idx="1" type="body"/>
          </p:nvPr>
        </p:nvSpPr>
        <p:spPr>
          <a:xfrm>
            <a:off x="311700" y="1152475"/>
            <a:ext cx="8520600" cy="411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1800"/>
              <a:buNone/>
            </a:pPr>
            <a:r>
              <a:rPr lang="en" sz="1000">
                <a:solidFill>
                  <a:schemeClr val="dk1"/>
                </a:solidFill>
              </a:rPr>
              <a:t>CBAM mechanism: for more details find EU resources </a:t>
            </a:r>
            <a:r>
              <a:rPr lang="en" sz="1000" u="sng">
                <a:solidFill>
                  <a:schemeClr val="hlink"/>
                </a:solidFill>
                <a:hlinkClick r:id="rId5"/>
              </a:rPr>
              <a:t>here</a:t>
            </a:r>
            <a:r>
              <a:rPr lang="en" sz="1000">
                <a:solidFill>
                  <a:schemeClr val="dk1"/>
                </a:solidFill>
              </a:rPr>
              <a:t>  </a:t>
            </a:r>
            <a:endParaRPr sz="1000">
              <a:solidFill>
                <a:schemeClr val="dk1"/>
              </a:solidFill>
              <a:highlight>
                <a:srgbClr val="FF0000"/>
              </a:highlight>
            </a:endParaRPr>
          </a:p>
        </p:txBody>
      </p:sp>
      <p:sp>
        <p:nvSpPr>
          <p:cNvPr id="398" name="Google Shape;398;p12"/>
          <p:cNvSpPr txBox="1"/>
          <p:nvPr/>
        </p:nvSpPr>
        <p:spPr>
          <a:xfrm>
            <a:off x="7030850" y="4249975"/>
            <a:ext cx="13296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Graph source: FfE Munich </a:t>
            </a:r>
            <a:endParaRPr b="0" i="0" sz="700" u="none" cap="none" strike="noStrike">
              <a:solidFill>
                <a:schemeClr val="dk2"/>
              </a:solidFill>
              <a:latin typeface="Roboto Light"/>
              <a:ea typeface="Roboto Light"/>
              <a:cs typeface="Roboto Light"/>
              <a:sym typeface="Roboto Light"/>
            </a:endParaRPr>
          </a:p>
        </p:txBody>
      </p:sp>
      <p:sp>
        <p:nvSpPr>
          <p:cNvPr id="399" name="Google Shape;399;p12"/>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403" name="Shape 403"/>
        <p:cNvGrpSpPr/>
        <p:nvPr/>
      </p:nvGrpSpPr>
      <p:grpSpPr>
        <a:xfrm>
          <a:off x="0" y="0"/>
          <a:ext cx="0" cy="0"/>
          <a:chOff x="0" y="0"/>
          <a:chExt cx="0" cy="0"/>
        </a:xfrm>
      </p:grpSpPr>
      <p:pic>
        <p:nvPicPr>
          <p:cNvPr id="404" name="Google Shape;404;p13"/>
          <p:cNvPicPr preferRelativeResize="0"/>
          <p:nvPr/>
        </p:nvPicPr>
        <p:blipFill rotWithShape="1">
          <a:blip r:embed="rId3">
            <a:alphaModFix/>
          </a:blip>
          <a:srcRect b="35333" l="40479" r="0" t="8385"/>
          <a:stretch/>
        </p:blipFill>
        <p:spPr>
          <a:xfrm flipH="1">
            <a:off x="5085300" y="0"/>
            <a:ext cx="4058700" cy="5143500"/>
          </a:xfrm>
          <a:prstGeom prst="round1Rect">
            <a:avLst>
              <a:gd fmla="val 17769" name="adj"/>
            </a:avLst>
          </a:prstGeom>
          <a:noFill/>
          <a:ln>
            <a:noFill/>
          </a:ln>
        </p:spPr>
      </p:pic>
      <p:sp>
        <p:nvSpPr>
          <p:cNvPr id="405" name="Google Shape;405;p13"/>
          <p:cNvSpPr txBox="1"/>
          <p:nvPr/>
        </p:nvSpPr>
        <p:spPr>
          <a:xfrm>
            <a:off x="7574949" y="47653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FFFFFF"/>
                </a:solidFill>
                <a:latin typeface="Roboto Light"/>
                <a:ea typeface="Roboto Light"/>
                <a:cs typeface="Roboto Light"/>
                <a:sym typeface="Roboto Light"/>
              </a:rPr>
              <a:t>© carbmee, 2024. All rights reserved.</a:t>
            </a:r>
            <a:endParaRPr b="0" i="0" sz="500" u="none" cap="none" strike="noStrike">
              <a:solidFill>
                <a:srgbClr val="FFFFFF"/>
              </a:solidFill>
              <a:latin typeface="Roboto Light"/>
              <a:ea typeface="Roboto Light"/>
              <a:cs typeface="Roboto Light"/>
              <a:sym typeface="Roboto Light"/>
            </a:endParaRPr>
          </a:p>
        </p:txBody>
      </p:sp>
      <p:sp>
        <p:nvSpPr>
          <p:cNvPr id="406" name="Google Shape;406;p13"/>
          <p:cNvSpPr txBox="1"/>
          <p:nvPr/>
        </p:nvSpPr>
        <p:spPr>
          <a:xfrm>
            <a:off x="436625" y="2110975"/>
            <a:ext cx="3800100" cy="1358700"/>
          </a:xfrm>
          <a:prstGeom prst="rect">
            <a:avLst/>
          </a:prstGeom>
          <a:noFill/>
          <a:ln>
            <a:noFill/>
          </a:ln>
        </p:spPr>
        <p:txBody>
          <a:bodyPr anchorCtr="0" anchor="t" bIns="41575" lIns="41575" spcFirstLastPara="1" rIns="41575" wrap="square" tIns="41575">
            <a:noAutofit/>
          </a:bodyPr>
          <a:lstStyle/>
          <a:p>
            <a:pPr indent="0" lvl="0" marL="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lt1"/>
              </a:solidFill>
              <a:latin typeface="Montserrat"/>
              <a:ea typeface="Montserrat"/>
              <a:cs typeface="Montserrat"/>
              <a:sym typeface="Montserrat"/>
            </a:endParaRPr>
          </a:p>
        </p:txBody>
      </p:sp>
      <p:pic>
        <p:nvPicPr>
          <p:cNvPr id="407" name="Google Shape;407;p13"/>
          <p:cNvPicPr preferRelativeResize="0"/>
          <p:nvPr/>
        </p:nvPicPr>
        <p:blipFill rotWithShape="1">
          <a:blip r:embed="rId4">
            <a:alphaModFix/>
          </a:blip>
          <a:srcRect b="0" l="0" r="0" t="0"/>
          <a:stretch/>
        </p:blipFill>
        <p:spPr>
          <a:xfrm>
            <a:off x="8013375" y="229299"/>
            <a:ext cx="903854" cy="216700"/>
          </a:xfrm>
          <a:prstGeom prst="rect">
            <a:avLst/>
          </a:prstGeom>
          <a:noFill/>
          <a:ln>
            <a:noFill/>
          </a:ln>
        </p:spPr>
      </p:pic>
      <p:sp>
        <p:nvSpPr>
          <p:cNvPr id="408" name="Google Shape;40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COLLABORATION </a:t>
            </a:r>
            <a:endParaRPr>
              <a:solidFill>
                <a:schemeClr val="lt1"/>
              </a:solidFill>
            </a:endParaRPr>
          </a:p>
        </p:txBody>
      </p:sp>
      <p:sp>
        <p:nvSpPr>
          <p:cNvPr id="409" name="Google Shape;409;p13"/>
          <p:cNvSpPr txBox="1"/>
          <p:nvPr/>
        </p:nvSpPr>
        <p:spPr>
          <a:xfrm>
            <a:off x="450239" y="1389569"/>
            <a:ext cx="4026000" cy="307800"/>
          </a:xfrm>
          <a:prstGeom prst="rect">
            <a:avLst/>
          </a:prstGeom>
          <a:noFill/>
          <a:ln>
            <a:noFill/>
          </a:ln>
        </p:spPr>
        <p:txBody>
          <a:bodyPr anchorCtr="0" anchor="t" bIns="91425" lIns="0" spcFirstLastPara="1" rIns="91425" wrap="square" tIns="0">
            <a:spAutoFit/>
          </a:bodyPr>
          <a:lstStyle/>
          <a:p>
            <a:pPr indent="0" lvl="0" marL="457200" marR="0" rtl="0" algn="l">
              <a:lnSpc>
                <a:spcPct val="2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For CBAM </a:t>
            </a:r>
            <a:endParaRPr b="0" i="0" sz="1400" u="none" cap="none" strike="noStrike">
              <a:solidFill>
                <a:srgbClr val="FFFFFF"/>
              </a:solidFill>
              <a:latin typeface="Roboto"/>
              <a:ea typeface="Roboto"/>
              <a:cs typeface="Roboto"/>
              <a:sym typeface="Roboto"/>
            </a:endParaRPr>
          </a:p>
        </p:txBody>
      </p:sp>
      <p:sp>
        <p:nvSpPr>
          <p:cNvPr id="410" name="Google Shape;410;p13"/>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does the collaboration work?</a:t>
            </a:r>
            <a:endParaRPr/>
          </a:p>
          <a:p>
            <a:pPr indent="0" lvl="0" marL="0" rtl="0" algn="l">
              <a:lnSpc>
                <a:spcPct val="100000"/>
              </a:lnSpc>
              <a:spcBef>
                <a:spcPts val="0"/>
              </a:spcBef>
              <a:spcAft>
                <a:spcPts val="0"/>
              </a:spcAft>
              <a:buSzPct val="111111"/>
              <a:buNone/>
            </a:pPr>
            <a:r>
              <a:t/>
            </a:r>
            <a:endParaRPr/>
          </a:p>
        </p:txBody>
      </p:sp>
      <p:sp>
        <p:nvSpPr>
          <p:cNvPr id="416" name="Google Shape;416;p14"/>
          <p:cNvSpPr/>
          <p:nvPr/>
        </p:nvSpPr>
        <p:spPr>
          <a:xfrm>
            <a:off x="903325" y="2553424"/>
            <a:ext cx="1739100" cy="23037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33333"/>
              </a:solidFill>
              <a:latin typeface="Roboto"/>
              <a:ea typeface="Roboto"/>
              <a:cs typeface="Roboto"/>
              <a:sym typeface="Roboto"/>
            </a:endParaRPr>
          </a:p>
        </p:txBody>
      </p:sp>
      <p:sp>
        <p:nvSpPr>
          <p:cNvPr id="417" name="Google Shape;417;p14"/>
          <p:cNvSpPr/>
          <p:nvPr/>
        </p:nvSpPr>
        <p:spPr>
          <a:xfrm>
            <a:off x="2757150" y="2553424"/>
            <a:ext cx="1739100" cy="23037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14"/>
          <p:cNvSpPr/>
          <p:nvPr/>
        </p:nvSpPr>
        <p:spPr>
          <a:xfrm>
            <a:off x="4610975" y="2553424"/>
            <a:ext cx="1739100" cy="23037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4"/>
          <p:cNvSpPr/>
          <p:nvPr/>
        </p:nvSpPr>
        <p:spPr>
          <a:xfrm>
            <a:off x="6464800" y="2553424"/>
            <a:ext cx="1739100" cy="23037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14"/>
          <p:cNvSpPr txBox="1"/>
          <p:nvPr/>
        </p:nvSpPr>
        <p:spPr>
          <a:xfrm>
            <a:off x="1058275" y="3042424"/>
            <a:ext cx="1488600" cy="1839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rgbClr val="333333"/>
                </a:solidFill>
                <a:latin typeface="Roboto"/>
                <a:ea typeface="Roboto"/>
                <a:cs typeface="Roboto"/>
                <a:sym typeface="Roboto"/>
              </a:rPr>
              <a:t>For your customer to fulfill its obligations</a:t>
            </a:r>
            <a:r>
              <a:rPr b="0" i="0" lang="en" sz="1000" u="none" cap="none" strike="noStrike">
                <a:solidFill>
                  <a:srgbClr val="333333"/>
                </a:solidFill>
                <a:latin typeface="Roboto"/>
                <a:ea typeface="Roboto"/>
                <a:cs typeface="Roboto"/>
                <a:sym typeface="Roboto"/>
              </a:rPr>
              <a:t> under the CBAM regulation, cooperation from partners is essential. your customer decided to conduct the CBAM data collection with the help of carbmee.</a:t>
            </a:r>
            <a:endParaRPr b="0" i="0" sz="1000" u="none" cap="none" strike="noStrike">
              <a:solidFill>
                <a:srgbClr val="333333"/>
              </a:solidFill>
              <a:latin typeface="Roboto"/>
              <a:ea typeface="Roboto"/>
              <a:cs typeface="Roboto"/>
              <a:sym typeface="Roboto"/>
            </a:endParaRPr>
          </a:p>
        </p:txBody>
      </p:sp>
      <p:sp>
        <p:nvSpPr>
          <p:cNvPr id="421" name="Google Shape;421;p14"/>
          <p:cNvSpPr txBox="1"/>
          <p:nvPr/>
        </p:nvSpPr>
        <p:spPr>
          <a:xfrm>
            <a:off x="2882400" y="3042413"/>
            <a:ext cx="1488600" cy="1485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rgbClr val="333333"/>
                </a:solidFill>
                <a:latin typeface="Roboto"/>
                <a:ea typeface="Roboto"/>
                <a:cs typeface="Roboto"/>
                <a:sym typeface="Roboto"/>
              </a:rPr>
              <a:t>Training sessions</a:t>
            </a:r>
            <a:br>
              <a:rPr b="0" i="0" lang="en" sz="1000" u="none" cap="none" strike="noStrike">
                <a:solidFill>
                  <a:srgbClr val="333333"/>
                </a:solidFill>
                <a:latin typeface="Roboto"/>
                <a:ea typeface="Roboto"/>
                <a:cs typeface="Roboto"/>
                <a:sym typeface="Roboto"/>
              </a:rPr>
            </a:br>
            <a:r>
              <a:rPr b="0" i="0" lang="en" sz="1000" u="none" cap="none" strike="noStrike">
                <a:solidFill>
                  <a:srgbClr val="333333"/>
                </a:solidFill>
                <a:latin typeface="Roboto"/>
                <a:ea typeface="Roboto"/>
                <a:cs typeface="Roboto"/>
                <a:sym typeface="Roboto"/>
              </a:rPr>
              <a:t>including this one, are led by carbmee. information about all events will be sent by carbmee. Materials &amp; guidelines will be shared by carbmee.</a:t>
            </a:r>
            <a:endParaRPr b="0" i="0" sz="1000" u="none" cap="none" strike="noStrike">
              <a:solidFill>
                <a:srgbClr val="333333"/>
              </a:solidFill>
              <a:latin typeface="Roboto"/>
              <a:ea typeface="Roboto"/>
              <a:cs typeface="Roboto"/>
              <a:sym typeface="Roboto"/>
            </a:endParaRPr>
          </a:p>
        </p:txBody>
      </p:sp>
      <p:sp>
        <p:nvSpPr>
          <p:cNvPr id="422" name="Google Shape;422;p14"/>
          <p:cNvSpPr txBox="1"/>
          <p:nvPr/>
        </p:nvSpPr>
        <p:spPr>
          <a:xfrm>
            <a:off x="4729452" y="3042413"/>
            <a:ext cx="1488600" cy="1485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rgbClr val="333333"/>
                </a:solidFill>
                <a:latin typeface="Roboto"/>
                <a:ea typeface="Roboto"/>
                <a:cs typeface="Roboto"/>
                <a:sym typeface="Roboto"/>
              </a:rPr>
              <a:t>We are your trusted CBAM and sustainability experts.</a:t>
            </a:r>
            <a:r>
              <a:rPr b="0" i="0" lang="en" sz="1000" u="none" cap="none" strike="noStrike">
                <a:solidFill>
                  <a:srgbClr val="333333"/>
                </a:solidFill>
                <a:latin typeface="Roboto"/>
                <a:ea typeface="Roboto"/>
                <a:cs typeface="Roboto"/>
                <a:sym typeface="Roboto"/>
              </a:rPr>
              <a:t> Feel free to contact us throughout the engagement process for any questions or support.</a:t>
            </a:r>
            <a:endParaRPr b="0" i="0" sz="1000" u="none" cap="none" strike="noStrike">
              <a:solidFill>
                <a:srgbClr val="333333"/>
              </a:solidFill>
              <a:latin typeface="Roboto"/>
              <a:ea typeface="Roboto"/>
              <a:cs typeface="Roboto"/>
              <a:sym typeface="Roboto"/>
            </a:endParaRPr>
          </a:p>
        </p:txBody>
      </p:sp>
      <p:sp>
        <p:nvSpPr>
          <p:cNvPr id="423" name="Google Shape;423;p14"/>
          <p:cNvSpPr txBox="1"/>
          <p:nvPr/>
        </p:nvSpPr>
        <p:spPr>
          <a:xfrm>
            <a:off x="6590052" y="3042413"/>
            <a:ext cx="1488600" cy="1131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000"/>
              <a:buFont typeface="Arial"/>
              <a:buNone/>
            </a:pPr>
            <a:r>
              <a:rPr b="1" i="0" lang="en" sz="1000" u="none" cap="none" strike="noStrike">
                <a:solidFill>
                  <a:srgbClr val="333333"/>
                </a:solidFill>
                <a:latin typeface="Roboto"/>
                <a:ea typeface="Roboto"/>
                <a:cs typeface="Roboto"/>
                <a:sym typeface="Roboto"/>
              </a:rPr>
              <a:t>For any technical help or support </a:t>
            </a:r>
            <a:r>
              <a:rPr b="0" i="0" lang="en" sz="1000" u="none" cap="none" strike="noStrike">
                <a:solidFill>
                  <a:srgbClr val="333333"/>
                </a:solidFill>
                <a:latin typeface="Roboto"/>
                <a:ea typeface="Roboto"/>
                <a:cs typeface="Roboto"/>
                <a:sym typeface="Roboto"/>
              </a:rPr>
              <a:t>using the platform, please contact carbmee directly. We are here to help. </a:t>
            </a:r>
            <a:endParaRPr b="0" i="0" sz="1000" u="none" cap="none" strike="noStrike">
              <a:solidFill>
                <a:srgbClr val="333333"/>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1000"/>
              <a:buFont typeface="Arial"/>
              <a:buNone/>
            </a:pPr>
            <a:r>
              <a:t/>
            </a:r>
            <a:endParaRPr b="0" i="0" sz="1000" u="none" cap="none" strike="noStrike">
              <a:solidFill>
                <a:srgbClr val="333333"/>
              </a:solidFill>
              <a:latin typeface="Roboto"/>
              <a:ea typeface="Roboto"/>
              <a:cs typeface="Roboto"/>
              <a:sym typeface="Roboto"/>
            </a:endParaRPr>
          </a:p>
        </p:txBody>
      </p:sp>
      <p:pic>
        <p:nvPicPr>
          <p:cNvPr id="424" name="Google Shape;424;p14"/>
          <p:cNvPicPr preferRelativeResize="0"/>
          <p:nvPr/>
        </p:nvPicPr>
        <p:blipFill rotWithShape="1">
          <a:blip r:embed="rId3">
            <a:alphaModFix/>
          </a:blip>
          <a:srcRect b="8664" l="0" r="0" t="8664"/>
          <a:stretch/>
        </p:blipFill>
        <p:spPr>
          <a:xfrm>
            <a:off x="3333575" y="2300328"/>
            <a:ext cx="565525" cy="514272"/>
          </a:xfrm>
          <a:prstGeom prst="rect">
            <a:avLst/>
          </a:prstGeom>
          <a:noFill/>
          <a:ln>
            <a:noFill/>
          </a:ln>
        </p:spPr>
      </p:pic>
      <p:pic>
        <p:nvPicPr>
          <p:cNvPr id="425" name="Google Shape;425;p14"/>
          <p:cNvPicPr preferRelativeResize="0"/>
          <p:nvPr/>
        </p:nvPicPr>
        <p:blipFill rotWithShape="1">
          <a:blip r:embed="rId3">
            <a:alphaModFix/>
          </a:blip>
          <a:srcRect b="8664" l="0" r="0" t="8664"/>
          <a:stretch/>
        </p:blipFill>
        <p:spPr>
          <a:xfrm>
            <a:off x="5197750" y="2309741"/>
            <a:ext cx="565525" cy="514272"/>
          </a:xfrm>
          <a:prstGeom prst="rect">
            <a:avLst/>
          </a:prstGeom>
          <a:noFill/>
          <a:ln>
            <a:noFill/>
          </a:ln>
        </p:spPr>
      </p:pic>
      <p:pic>
        <p:nvPicPr>
          <p:cNvPr id="426" name="Google Shape;426;p14"/>
          <p:cNvPicPr preferRelativeResize="0"/>
          <p:nvPr/>
        </p:nvPicPr>
        <p:blipFill rotWithShape="1">
          <a:blip r:embed="rId3">
            <a:alphaModFix/>
          </a:blip>
          <a:srcRect b="8664" l="0" r="0" t="8664"/>
          <a:stretch/>
        </p:blipFill>
        <p:spPr>
          <a:xfrm>
            <a:off x="7009425" y="2309741"/>
            <a:ext cx="565525" cy="514272"/>
          </a:xfrm>
          <a:prstGeom prst="rect">
            <a:avLst/>
          </a:prstGeom>
          <a:noFill/>
          <a:ln>
            <a:noFill/>
          </a:ln>
        </p:spPr>
      </p:pic>
      <p:sp>
        <p:nvSpPr>
          <p:cNvPr id="427" name="Google Shape;427;p14"/>
          <p:cNvSpPr/>
          <p:nvPr/>
        </p:nvSpPr>
        <p:spPr>
          <a:xfrm>
            <a:off x="1017600" y="2524525"/>
            <a:ext cx="1529400" cy="129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Your CBAM customer</a:t>
            </a:r>
            <a:endParaRPr b="0" i="0" sz="1400" u="none" cap="none" strike="noStrike">
              <a:solidFill>
                <a:srgbClr val="000000"/>
              </a:solidFill>
              <a:latin typeface="Arial"/>
              <a:ea typeface="Arial"/>
              <a:cs typeface="Arial"/>
              <a:sym typeface="Arial"/>
            </a:endParaRPr>
          </a:p>
        </p:txBody>
      </p:sp>
      <p:sp>
        <p:nvSpPr>
          <p:cNvPr id="428" name="Google Shape;428;p14"/>
          <p:cNvSpPr txBox="1"/>
          <p:nvPr>
            <p:ph idx="1" type="body"/>
          </p:nvPr>
        </p:nvSpPr>
        <p:spPr>
          <a:xfrm>
            <a:off x="311700" y="1152475"/>
            <a:ext cx="8520600" cy="1131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1000">
                <a:solidFill>
                  <a:schemeClr val="dk1"/>
                </a:solidFill>
              </a:rPr>
              <a:t>General CBAM information: </a:t>
            </a:r>
            <a:endParaRPr b="1"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On May 17, 2023, the European Union implemented the Carbon Border Adjustment Mechanism (“CBAM”)</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Within the Transitional Period (Q4/2023 – Q4/2025): Mandatory reporting of quantity of goods imported into the EU and their embedded GHG emissions (quarterly) is required for importers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Starting from Q3/2024 primary data from suppliers is legally required, thus your customer asks for your collaboration</a:t>
            </a:r>
            <a:endParaRPr sz="1000">
              <a:solidFill>
                <a:schemeClr val="dk1"/>
              </a:solidFill>
            </a:endParaRPr>
          </a:p>
        </p:txBody>
      </p:sp>
      <p:sp>
        <p:nvSpPr>
          <p:cNvPr id="429" name="Google Shape;429;p14"/>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15"/>
          <p:cNvSpPr/>
          <p:nvPr/>
        </p:nvSpPr>
        <p:spPr>
          <a:xfrm>
            <a:off x="195175" y="2319493"/>
            <a:ext cx="8637000" cy="12405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33333"/>
              </a:solidFill>
              <a:latin typeface="Roboto"/>
              <a:ea typeface="Roboto"/>
              <a:cs typeface="Roboto"/>
              <a:sym typeface="Roboto"/>
            </a:endParaRPr>
          </a:p>
        </p:txBody>
      </p:sp>
      <p:sp>
        <p:nvSpPr>
          <p:cNvPr id="435" name="Google Shape;435;p15"/>
          <p:cNvSpPr/>
          <p:nvPr/>
        </p:nvSpPr>
        <p:spPr>
          <a:xfrm>
            <a:off x="195250" y="1173800"/>
            <a:ext cx="8637000" cy="10857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31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33333"/>
              </a:solidFill>
              <a:latin typeface="Roboto"/>
              <a:ea typeface="Roboto"/>
              <a:cs typeface="Roboto"/>
              <a:sym typeface="Roboto"/>
            </a:endParaRPr>
          </a:p>
        </p:txBody>
      </p:sp>
      <p:sp>
        <p:nvSpPr>
          <p:cNvPr id="436" name="Google Shape;43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Collaboration going forward </a:t>
            </a:r>
            <a:endParaRPr/>
          </a:p>
          <a:p>
            <a:pPr indent="0" lvl="0" marL="0" rtl="0" algn="l">
              <a:lnSpc>
                <a:spcPct val="100000"/>
              </a:lnSpc>
              <a:spcBef>
                <a:spcPts val="0"/>
              </a:spcBef>
              <a:spcAft>
                <a:spcPts val="0"/>
              </a:spcAft>
              <a:buSzPct val="111111"/>
              <a:buNone/>
            </a:pPr>
            <a:r>
              <a:t/>
            </a:r>
            <a:endParaRPr/>
          </a:p>
        </p:txBody>
      </p:sp>
      <p:sp>
        <p:nvSpPr>
          <p:cNvPr id="437" name="Google Shape;437;p15"/>
          <p:cNvSpPr txBox="1"/>
          <p:nvPr/>
        </p:nvSpPr>
        <p:spPr>
          <a:xfrm>
            <a:off x="372262" y="1270919"/>
            <a:ext cx="759300" cy="498600"/>
          </a:xfrm>
          <a:prstGeom prst="rect">
            <a:avLst/>
          </a:prstGeom>
          <a:noFill/>
          <a:ln>
            <a:noFill/>
          </a:ln>
        </p:spPr>
        <p:txBody>
          <a:bodyPr anchorCtr="0" anchor="t" bIns="91425" lIns="182875" spcFirstLastPara="1" rIns="91425" wrap="square" tIns="91425">
            <a:noAutofit/>
          </a:bodyPr>
          <a:lstStyle/>
          <a:p>
            <a:pPr indent="0" lvl="0" marL="0" marR="0" rtl="0" algn="l">
              <a:lnSpc>
                <a:spcPct val="115000"/>
              </a:lnSpc>
              <a:spcBef>
                <a:spcPts val="0"/>
              </a:spcBef>
              <a:spcAft>
                <a:spcPts val="1200"/>
              </a:spcAft>
              <a:buClr>
                <a:srgbClr val="000000"/>
              </a:buClr>
              <a:buSzPts val="3000"/>
              <a:buFont typeface="Arial"/>
              <a:buNone/>
            </a:pPr>
            <a:r>
              <a:rPr b="0" i="0" lang="en" sz="3000" u="none" cap="none" strike="noStrike">
                <a:solidFill>
                  <a:srgbClr val="59C0D6"/>
                </a:solidFill>
                <a:latin typeface="Roboto Medium"/>
                <a:ea typeface="Roboto Medium"/>
                <a:cs typeface="Roboto Medium"/>
                <a:sym typeface="Roboto Medium"/>
              </a:rPr>
              <a:t>01</a:t>
            </a:r>
            <a:endParaRPr b="0" i="0" sz="3000" u="none" cap="none" strike="noStrike">
              <a:solidFill>
                <a:srgbClr val="59C0D6"/>
              </a:solidFill>
              <a:latin typeface="Roboto Medium"/>
              <a:ea typeface="Roboto Medium"/>
              <a:cs typeface="Roboto Medium"/>
              <a:sym typeface="Roboto Medium"/>
            </a:endParaRPr>
          </a:p>
        </p:txBody>
      </p:sp>
      <p:sp>
        <p:nvSpPr>
          <p:cNvPr id="438" name="Google Shape;438;p15"/>
          <p:cNvSpPr txBox="1"/>
          <p:nvPr/>
        </p:nvSpPr>
        <p:spPr>
          <a:xfrm>
            <a:off x="271462" y="1939891"/>
            <a:ext cx="1113300" cy="28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000"/>
              <a:buFont typeface="Arial"/>
              <a:buNone/>
            </a:pPr>
            <a:r>
              <a:rPr b="1" i="0" lang="en" sz="1000" u="none" cap="none" strike="noStrike">
                <a:solidFill>
                  <a:srgbClr val="333333"/>
                </a:solidFill>
                <a:latin typeface="Roboto"/>
                <a:ea typeface="Roboto"/>
                <a:cs typeface="Roboto"/>
                <a:sym typeface="Roboto"/>
              </a:rPr>
              <a:t>Communication</a:t>
            </a:r>
            <a:endParaRPr b="1" i="0" sz="1000" u="none" cap="none" strike="noStrike">
              <a:solidFill>
                <a:srgbClr val="333333"/>
              </a:solidFill>
              <a:latin typeface="Roboto"/>
              <a:ea typeface="Roboto"/>
              <a:cs typeface="Roboto"/>
              <a:sym typeface="Roboto"/>
            </a:endParaRPr>
          </a:p>
        </p:txBody>
      </p:sp>
      <p:sp>
        <p:nvSpPr>
          <p:cNvPr id="439" name="Google Shape;439;p15"/>
          <p:cNvSpPr txBox="1"/>
          <p:nvPr/>
        </p:nvSpPr>
        <p:spPr>
          <a:xfrm>
            <a:off x="1596700" y="1363450"/>
            <a:ext cx="7015800" cy="8613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During this project both your customer and carbmee will be in </a:t>
            </a:r>
            <a:r>
              <a:rPr b="1" i="0" lang="en" sz="1000" u="none" cap="none" strike="noStrike">
                <a:solidFill>
                  <a:srgbClr val="333333"/>
                </a:solidFill>
                <a:latin typeface="Roboto"/>
                <a:ea typeface="Roboto"/>
                <a:cs typeface="Roboto"/>
                <a:sym typeface="Roboto"/>
              </a:rPr>
              <a:t>regular communication</a:t>
            </a:r>
            <a:r>
              <a:rPr b="0" i="0" lang="en" sz="1000" u="none" cap="none" strike="noStrike">
                <a:solidFill>
                  <a:srgbClr val="333333"/>
                </a:solidFill>
                <a:latin typeface="Roboto Light"/>
                <a:ea typeface="Roboto Light"/>
                <a:cs typeface="Roboto Light"/>
                <a:sym typeface="Roboto Light"/>
              </a:rPr>
              <a:t> with you</a:t>
            </a:r>
            <a:endParaRPr b="0" i="0" sz="1000" u="none" cap="none" strike="noStrike">
              <a:solidFill>
                <a:srgbClr val="333333"/>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Few examples might be, invitation to a </a:t>
            </a:r>
            <a:r>
              <a:rPr b="1" i="0" lang="en" sz="1000" u="none" cap="none" strike="noStrike">
                <a:solidFill>
                  <a:srgbClr val="333333"/>
                </a:solidFill>
                <a:latin typeface="Roboto"/>
                <a:ea typeface="Roboto"/>
                <a:cs typeface="Roboto"/>
                <a:sym typeface="Roboto"/>
              </a:rPr>
              <a:t>training webinar</a:t>
            </a:r>
            <a:r>
              <a:rPr b="0" i="0" lang="en" sz="1000" u="none" cap="none" strike="noStrike">
                <a:solidFill>
                  <a:srgbClr val="333333"/>
                </a:solidFill>
                <a:latin typeface="Roboto Light"/>
                <a:ea typeface="Roboto Light"/>
                <a:cs typeface="Roboto Light"/>
                <a:sym typeface="Roboto Light"/>
              </a:rPr>
              <a:t>, distribution of</a:t>
            </a:r>
            <a:r>
              <a:rPr b="1" i="0" lang="en" sz="1000" u="none" cap="none" strike="noStrike">
                <a:solidFill>
                  <a:srgbClr val="333333"/>
                </a:solidFill>
                <a:latin typeface="Roboto"/>
                <a:ea typeface="Roboto"/>
                <a:cs typeface="Roboto"/>
                <a:sym typeface="Roboto"/>
              </a:rPr>
              <a:t> training materials</a:t>
            </a:r>
            <a:r>
              <a:rPr b="0" i="0" lang="en" sz="1000" u="none" cap="none" strike="noStrike">
                <a:solidFill>
                  <a:srgbClr val="333333"/>
                </a:solidFill>
                <a:latin typeface="Roboto Light"/>
                <a:ea typeface="Roboto Light"/>
                <a:cs typeface="Roboto Light"/>
                <a:sym typeface="Roboto Light"/>
              </a:rPr>
              <a:t>, timeline updates and </a:t>
            </a:r>
            <a:r>
              <a:rPr b="1" i="0" lang="en" sz="1000" u="none" cap="none" strike="noStrike">
                <a:solidFill>
                  <a:srgbClr val="333333"/>
                </a:solidFill>
                <a:latin typeface="Roboto"/>
                <a:ea typeface="Roboto"/>
                <a:cs typeface="Roboto"/>
                <a:sym typeface="Roboto"/>
              </a:rPr>
              <a:t>1:1 meetings</a:t>
            </a:r>
            <a:r>
              <a:rPr b="0" i="0" lang="en" sz="1000" u="none" cap="none" strike="noStrike">
                <a:solidFill>
                  <a:srgbClr val="333333"/>
                </a:solidFill>
                <a:latin typeface="Roboto Light"/>
                <a:ea typeface="Roboto Light"/>
                <a:cs typeface="Roboto Light"/>
                <a:sym typeface="Roboto Light"/>
              </a:rPr>
              <a:t> if needed</a:t>
            </a:r>
            <a:endParaRPr b="0" i="0" sz="1000" u="none" cap="none" strike="noStrike">
              <a:solidFill>
                <a:srgbClr val="333333"/>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We will need </a:t>
            </a:r>
            <a:r>
              <a:rPr b="1" i="0" lang="en" sz="1000" u="none" cap="none" strike="noStrike">
                <a:solidFill>
                  <a:srgbClr val="333333"/>
                </a:solidFill>
                <a:latin typeface="Roboto"/>
                <a:ea typeface="Roboto"/>
                <a:cs typeface="Roboto"/>
                <a:sym typeface="Roboto"/>
              </a:rPr>
              <a:t>timely responses</a:t>
            </a:r>
            <a:r>
              <a:rPr b="0" i="0" lang="en" sz="1000" u="none" cap="none" strike="noStrike">
                <a:solidFill>
                  <a:srgbClr val="333333"/>
                </a:solidFill>
                <a:latin typeface="Roboto Light"/>
                <a:ea typeface="Roboto Light"/>
                <a:cs typeface="Roboto Light"/>
                <a:sym typeface="Roboto Light"/>
              </a:rPr>
              <a:t> from your team to ensure </a:t>
            </a:r>
            <a:r>
              <a:rPr b="1" i="0" lang="en" sz="1000" u="none" cap="none" strike="noStrike">
                <a:solidFill>
                  <a:srgbClr val="333333"/>
                </a:solidFill>
                <a:latin typeface="Roboto"/>
                <a:ea typeface="Roboto"/>
                <a:cs typeface="Roboto"/>
                <a:sym typeface="Roboto"/>
              </a:rPr>
              <a:t>effective communication and to keep the timeline</a:t>
            </a:r>
            <a:endParaRPr b="1" i="0" sz="1000" u="none" cap="none" strike="noStrike">
              <a:solidFill>
                <a:srgbClr val="333333"/>
              </a:solidFill>
              <a:latin typeface="Roboto"/>
              <a:ea typeface="Roboto"/>
              <a:cs typeface="Roboto"/>
              <a:sym typeface="Roboto"/>
            </a:endParaRPr>
          </a:p>
        </p:txBody>
      </p:sp>
      <p:sp>
        <p:nvSpPr>
          <p:cNvPr id="440" name="Google Shape;440;p15"/>
          <p:cNvSpPr txBox="1"/>
          <p:nvPr/>
        </p:nvSpPr>
        <p:spPr>
          <a:xfrm>
            <a:off x="372186" y="2499444"/>
            <a:ext cx="759300" cy="498600"/>
          </a:xfrm>
          <a:prstGeom prst="rect">
            <a:avLst/>
          </a:prstGeom>
          <a:noFill/>
          <a:ln>
            <a:noFill/>
          </a:ln>
        </p:spPr>
        <p:txBody>
          <a:bodyPr anchorCtr="0" anchor="t" bIns="91425" lIns="182875" spcFirstLastPara="1" rIns="91425" wrap="square" tIns="91425">
            <a:noAutofit/>
          </a:bodyPr>
          <a:lstStyle/>
          <a:p>
            <a:pPr indent="0" lvl="0" marL="0" marR="0" rtl="0" algn="l">
              <a:lnSpc>
                <a:spcPct val="115000"/>
              </a:lnSpc>
              <a:spcBef>
                <a:spcPts val="0"/>
              </a:spcBef>
              <a:spcAft>
                <a:spcPts val="1200"/>
              </a:spcAft>
              <a:buClr>
                <a:srgbClr val="000000"/>
              </a:buClr>
              <a:buSzPts val="3000"/>
              <a:buFont typeface="Arial"/>
              <a:buNone/>
            </a:pPr>
            <a:r>
              <a:rPr b="0" i="0" lang="en" sz="3000" u="none" cap="none" strike="noStrike">
                <a:solidFill>
                  <a:srgbClr val="59C0D6"/>
                </a:solidFill>
                <a:latin typeface="Roboto Medium"/>
                <a:ea typeface="Roboto Medium"/>
                <a:cs typeface="Roboto Medium"/>
                <a:sym typeface="Roboto Medium"/>
              </a:rPr>
              <a:t>02</a:t>
            </a:r>
            <a:endParaRPr b="0" i="0" sz="3000" u="none" cap="none" strike="noStrike">
              <a:solidFill>
                <a:srgbClr val="59C0D6"/>
              </a:solidFill>
              <a:latin typeface="Roboto Medium"/>
              <a:ea typeface="Roboto Medium"/>
              <a:cs typeface="Roboto Medium"/>
              <a:sym typeface="Roboto Medium"/>
            </a:endParaRPr>
          </a:p>
        </p:txBody>
      </p:sp>
      <p:sp>
        <p:nvSpPr>
          <p:cNvPr id="441" name="Google Shape;441;p15"/>
          <p:cNvSpPr txBox="1"/>
          <p:nvPr/>
        </p:nvSpPr>
        <p:spPr>
          <a:xfrm>
            <a:off x="271375" y="3080288"/>
            <a:ext cx="1612200" cy="28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000"/>
              <a:buFont typeface="Arial"/>
              <a:buNone/>
            </a:pPr>
            <a:r>
              <a:rPr b="1" i="0" lang="en" sz="1000" u="none" cap="none" strike="noStrike">
                <a:solidFill>
                  <a:srgbClr val="333333"/>
                </a:solidFill>
                <a:latin typeface="Roboto"/>
                <a:ea typeface="Roboto"/>
                <a:cs typeface="Roboto"/>
                <a:sym typeface="Roboto"/>
              </a:rPr>
              <a:t>Data availability </a:t>
            </a:r>
            <a:endParaRPr b="1" i="0" sz="1000" u="none" cap="none" strike="noStrike">
              <a:solidFill>
                <a:srgbClr val="333333"/>
              </a:solidFill>
              <a:latin typeface="Roboto"/>
              <a:ea typeface="Roboto"/>
              <a:cs typeface="Roboto"/>
              <a:sym typeface="Roboto"/>
            </a:endParaRPr>
          </a:p>
        </p:txBody>
      </p:sp>
      <p:sp>
        <p:nvSpPr>
          <p:cNvPr id="442" name="Google Shape;442;p15"/>
          <p:cNvSpPr txBox="1"/>
          <p:nvPr/>
        </p:nvSpPr>
        <p:spPr>
          <a:xfrm>
            <a:off x="1596625" y="2438625"/>
            <a:ext cx="7235700" cy="10857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For your customer to </a:t>
            </a:r>
            <a:r>
              <a:rPr b="1" i="0" lang="en" sz="1000" u="none" cap="none" strike="noStrike">
                <a:solidFill>
                  <a:srgbClr val="333333"/>
                </a:solidFill>
                <a:latin typeface="Roboto"/>
                <a:ea typeface="Roboto"/>
                <a:cs typeface="Roboto"/>
                <a:sym typeface="Roboto"/>
              </a:rPr>
              <a:t>fulfill its obligations</a:t>
            </a:r>
            <a:r>
              <a:rPr b="0" i="0" lang="en" sz="1000" u="none" cap="none" strike="noStrike">
                <a:solidFill>
                  <a:srgbClr val="333333"/>
                </a:solidFill>
                <a:latin typeface="Roboto Light"/>
                <a:ea typeface="Roboto Light"/>
                <a:cs typeface="Roboto Light"/>
                <a:sym typeface="Roboto Light"/>
              </a:rPr>
              <a:t> under the CBAM regulation, cooperation from your company is essential</a:t>
            </a:r>
            <a:endParaRPr b="0" i="0" sz="1000" u="none" cap="none" strike="noStrike">
              <a:solidFill>
                <a:srgbClr val="333333"/>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You are expected to provide all awaited data concerning the relevant products in a </a:t>
            </a:r>
            <a:r>
              <a:rPr b="1" i="0" lang="en" sz="1000" u="none" cap="none" strike="noStrike">
                <a:solidFill>
                  <a:srgbClr val="333333"/>
                </a:solidFill>
                <a:latin typeface="Roboto"/>
                <a:ea typeface="Roboto"/>
                <a:cs typeface="Roboto"/>
                <a:sym typeface="Roboto"/>
              </a:rPr>
              <a:t>comprehensive and timely</a:t>
            </a:r>
            <a:r>
              <a:rPr b="0" i="0" lang="en" sz="1000" u="none" cap="none" strike="noStrike">
                <a:solidFill>
                  <a:srgbClr val="333333"/>
                </a:solidFill>
                <a:latin typeface="Roboto Light"/>
                <a:ea typeface="Roboto Light"/>
                <a:cs typeface="Roboto Light"/>
                <a:sym typeface="Roboto Light"/>
              </a:rPr>
              <a:t> manner. The carbmee team will be able to provide you with </a:t>
            </a:r>
            <a:r>
              <a:rPr b="1" i="0" lang="en" sz="1000" u="none" cap="none" strike="noStrike">
                <a:solidFill>
                  <a:srgbClr val="333333"/>
                </a:solidFill>
                <a:latin typeface="Roboto"/>
                <a:ea typeface="Roboto"/>
                <a:cs typeface="Roboto"/>
                <a:sym typeface="Roboto"/>
              </a:rPr>
              <a:t>any needed support during data collection</a:t>
            </a:r>
            <a:endParaRPr b="1" i="0" sz="1000" u="none" cap="none" strike="noStrike">
              <a:solidFill>
                <a:srgbClr val="333333"/>
              </a:solidFill>
              <a:latin typeface="Roboto"/>
              <a:ea typeface="Roboto"/>
              <a:cs typeface="Roboto"/>
              <a:sym typeface="Roboto"/>
            </a:endParaRPr>
          </a:p>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Please note that you are </a:t>
            </a:r>
            <a:r>
              <a:rPr b="1" i="0" lang="en" sz="1000" u="none" cap="none" strike="noStrike">
                <a:solidFill>
                  <a:srgbClr val="333333"/>
                </a:solidFill>
                <a:latin typeface="Roboto"/>
                <a:ea typeface="Roboto"/>
                <a:cs typeface="Roboto"/>
                <a:sym typeface="Roboto"/>
              </a:rPr>
              <a:t>fully accountable</a:t>
            </a:r>
            <a:r>
              <a:rPr b="0" i="0" lang="en" sz="1000" u="none" cap="none" strike="noStrike">
                <a:solidFill>
                  <a:srgbClr val="333333"/>
                </a:solidFill>
                <a:latin typeface="Roboto Light"/>
                <a:ea typeface="Roboto Light"/>
                <a:cs typeface="Roboto Light"/>
                <a:sym typeface="Roboto Light"/>
              </a:rPr>
              <a:t> for the accuracy of the provided data. Should incorrect data be supplied, your customer reserves all its rights regarding further actions to be engaged in terms of liability and relationships</a:t>
            </a:r>
            <a:endParaRPr b="0" i="0" sz="1000" u="none" cap="none" strike="noStrike">
              <a:solidFill>
                <a:srgbClr val="333333"/>
              </a:solidFill>
              <a:latin typeface="Roboto Light"/>
              <a:ea typeface="Roboto Light"/>
              <a:cs typeface="Roboto Light"/>
              <a:sym typeface="Roboto Light"/>
            </a:endParaRPr>
          </a:p>
        </p:txBody>
      </p:sp>
      <p:sp>
        <p:nvSpPr>
          <p:cNvPr id="443" name="Google Shape;443;p15"/>
          <p:cNvSpPr/>
          <p:nvPr/>
        </p:nvSpPr>
        <p:spPr>
          <a:xfrm>
            <a:off x="195175" y="3614893"/>
            <a:ext cx="8637000" cy="12405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33333"/>
              </a:solidFill>
              <a:latin typeface="Roboto"/>
              <a:ea typeface="Roboto"/>
              <a:cs typeface="Roboto"/>
              <a:sym typeface="Roboto"/>
            </a:endParaRPr>
          </a:p>
        </p:txBody>
      </p:sp>
      <p:sp>
        <p:nvSpPr>
          <p:cNvPr id="444" name="Google Shape;444;p15"/>
          <p:cNvSpPr txBox="1"/>
          <p:nvPr/>
        </p:nvSpPr>
        <p:spPr>
          <a:xfrm>
            <a:off x="372186" y="3794844"/>
            <a:ext cx="759300" cy="498600"/>
          </a:xfrm>
          <a:prstGeom prst="rect">
            <a:avLst/>
          </a:prstGeom>
          <a:noFill/>
          <a:ln>
            <a:noFill/>
          </a:ln>
        </p:spPr>
        <p:txBody>
          <a:bodyPr anchorCtr="0" anchor="t" bIns="91425" lIns="182875" spcFirstLastPara="1" rIns="91425" wrap="square" tIns="91425">
            <a:noAutofit/>
          </a:bodyPr>
          <a:lstStyle/>
          <a:p>
            <a:pPr indent="0" lvl="0" marL="0" marR="0" rtl="0" algn="l">
              <a:lnSpc>
                <a:spcPct val="115000"/>
              </a:lnSpc>
              <a:spcBef>
                <a:spcPts val="0"/>
              </a:spcBef>
              <a:spcAft>
                <a:spcPts val="1200"/>
              </a:spcAft>
              <a:buClr>
                <a:srgbClr val="000000"/>
              </a:buClr>
              <a:buSzPts val="3000"/>
              <a:buFont typeface="Arial"/>
              <a:buNone/>
            </a:pPr>
            <a:r>
              <a:rPr b="0" i="0" lang="en" sz="3000" u="none" cap="none" strike="noStrike">
                <a:solidFill>
                  <a:srgbClr val="59C0D6"/>
                </a:solidFill>
                <a:latin typeface="Roboto Medium"/>
                <a:ea typeface="Roboto Medium"/>
                <a:cs typeface="Roboto Medium"/>
                <a:sym typeface="Roboto Medium"/>
              </a:rPr>
              <a:t>03</a:t>
            </a:r>
            <a:endParaRPr b="0" i="0" sz="3000" u="none" cap="none" strike="noStrike">
              <a:solidFill>
                <a:srgbClr val="59C0D6"/>
              </a:solidFill>
              <a:latin typeface="Roboto Medium"/>
              <a:ea typeface="Roboto Medium"/>
              <a:cs typeface="Roboto Medium"/>
              <a:sym typeface="Roboto Medium"/>
            </a:endParaRPr>
          </a:p>
        </p:txBody>
      </p:sp>
      <p:sp>
        <p:nvSpPr>
          <p:cNvPr id="445" name="Google Shape;445;p15"/>
          <p:cNvSpPr txBox="1"/>
          <p:nvPr/>
        </p:nvSpPr>
        <p:spPr>
          <a:xfrm>
            <a:off x="271375" y="4375688"/>
            <a:ext cx="1612200" cy="28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000"/>
              <a:buFont typeface="Arial"/>
              <a:buNone/>
            </a:pPr>
            <a:r>
              <a:rPr b="1" i="0" lang="en" sz="1000" u="none" cap="none" strike="noStrike">
                <a:solidFill>
                  <a:srgbClr val="333333"/>
                </a:solidFill>
                <a:latin typeface="Roboto"/>
                <a:ea typeface="Roboto"/>
                <a:cs typeface="Roboto"/>
                <a:sym typeface="Roboto"/>
              </a:rPr>
              <a:t>Data upload</a:t>
            </a:r>
            <a:endParaRPr b="1" i="0" sz="1000" u="none" cap="none" strike="noStrike">
              <a:solidFill>
                <a:srgbClr val="333333"/>
              </a:solidFill>
              <a:latin typeface="Roboto"/>
              <a:ea typeface="Roboto"/>
              <a:cs typeface="Roboto"/>
              <a:sym typeface="Roboto"/>
            </a:endParaRPr>
          </a:p>
        </p:txBody>
      </p:sp>
      <p:sp>
        <p:nvSpPr>
          <p:cNvPr id="446" name="Google Shape;446;p15"/>
          <p:cNvSpPr txBox="1"/>
          <p:nvPr/>
        </p:nvSpPr>
        <p:spPr>
          <a:xfrm>
            <a:off x="1596625" y="3734025"/>
            <a:ext cx="7235700" cy="10857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Within this training you will learn how to </a:t>
            </a:r>
            <a:r>
              <a:rPr b="1" i="0" lang="en" sz="1000" u="none" cap="none" strike="noStrike">
                <a:solidFill>
                  <a:srgbClr val="333333"/>
                </a:solidFill>
                <a:latin typeface="Roboto"/>
                <a:ea typeface="Roboto"/>
                <a:cs typeface="Roboto"/>
                <a:sym typeface="Roboto"/>
              </a:rPr>
              <a:t>provide data </a:t>
            </a:r>
            <a:r>
              <a:rPr b="0" i="0" lang="en" sz="1000" u="none" cap="none" strike="noStrike">
                <a:solidFill>
                  <a:srgbClr val="333333"/>
                </a:solidFill>
                <a:latin typeface="Roboto Light"/>
                <a:ea typeface="Roboto Light"/>
                <a:cs typeface="Roboto Light"/>
                <a:sym typeface="Roboto Light"/>
              </a:rPr>
              <a:t>to carbmee in the correct manner, nevertheless you always have the choice to follow the </a:t>
            </a:r>
            <a:r>
              <a:rPr b="0" i="0" lang="en" sz="1000" u="sng" cap="none" strike="noStrike">
                <a:solidFill>
                  <a:schemeClr val="accent5"/>
                </a:solidFill>
                <a:latin typeface="Roboto Light"/>
                <a:ea typeface="Roboto Light"/>
                <a:cs typeface="Roboto Light"/>
                <a:sym typeface="Roboto Light"/>
                <a:hlinkClick r:id="rId3">
                  <a:extLst>
                    <a:ext uri="{A12FA001-AC4F-418D-AE19-62706E023703}">
                      <ahyp:hlinkClr val="tx"/>
                    </a:ext>
                  </a:extLst>
                </a:hlinkClick>
              </a:rPr>
              <a:t>EU approach </a:t>
            </a:r>
            <a:r>
              <a:rPr b="0" i="0" lang="en" sz="1000" u="none" cap="none" strike="noStrike">
                <a:solidFill>
                  <a:srgbClr val="333333"/>
                </a:solidFill>
                <a:latin typeface="Roboto Light"/>
                <a:ea typeface="Roboto Light"/>
                <a:cs typeface="Roboto Light"/>
                <a:sym typeface="Roboto Light"/>
              </a:rPr>
              <a:t>of data collection</a:t>
            </a:r>
            <a:endParaRPr b="0" i="0" sz="1000" u="none" cap="none" strike="noStrike">
              <a:solidFill>
                <a:srgbClr val="333333"/>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If you have </a:t>
            </a:r>
            <a:r>
              <a:rPr b="1" i="0" lang="en" sz="1000" u="none" cap="none" strike="noStrike">
                <a:solidFill>
                  <a:srgbClr val="333333"/>
                </a:solidFill>
                <a:latin typeface="Roboto"/>
                <a:ea typeface="Roboto"/>
                <a:cs typeface="Roboto"/>
                <a:sym typeface="Roboto"/>
              </a:rPr>
              <a:t>all relevant CBAM data for your customer available in the EU CBAM template </a:t>
            </a:r>
            <a:r>
              <a:rPr b="0" i="0" lang="en" sz="1000" u="none" cap="none" strike="noStrike">
                <a:solidFill>
                  <a:srgbClr val="333333"/>
                </a:solidFill>
                <a:latin typeface="Roboto Light"/>
                <a:ea typeface="Roboto Light"/>
                <a:cs typeface="Roboto Light"/>
                <a:sym typeface="Roboto Light"/>
              </a:rPr>
              <a:t>you can forward it directly to </a:t>
            </a:r>
            <a:r>
              <a:rPr b="0" i="0" lang="en" sz="1000" u="sng" cap="none" strike="noStrike">
                <a:solidFill>
                  <a:schemeClr val="hlink"/>
                </a:solidFill>
                <a:latin typeface="Roboto Light"/>
                <a:ea typeface="Roboto Light"/>
                <a:cs typeface="Roboto Light"/>
                <a:sym typeface="Roboto Light"/>
                <a:hlinkClick r:id="rId4"/>
              </a:rPr>
              <a:t>suppliersupport@carbmee.com</a:t>
            </a:r>
            <a:r>
              <a:rPr b="0" i="0" lang="en" sz="1000" u="none" cap="none" strike="noStrike">
                <a:solidFill>
                  <a:srgbClr val="333333"/>
                </a:solidFill>
                <a:latin typeface="Roboto Light"/>
                <a:ea typeface="Roboto Light"/>
                <a:cs typeface="Roboto Light"/>
                <a:sym typeface="Roboto Light"/>
              </a:rPr>
              <a:t> or upload to carbmee’s EIS</a:t>
            </a:r>
            <a:r>
              <a:rPr b="0" baseline="30000" i="0" lang="en" sz="1000" u="none" cap="none" strike="noStrike">
                <a:solidFill>
                  <a:srgbClr val="333333"/>
                </a:solidFill>
                <a:latin typeface="Roboto Light"/>
                <a:ea typeface="Roboto Light"/>
                <a:cs typeface="Roboto Light"/>
                <a:sym typeface="Roboto Light"/>
              </a:rPr>
              <a:t>TM</a:t>
            </a:r>
            <a:endParaRPr b="0" baseline="30000" i="0" sz="1000" u="none" cap="none" strike="noStrike">
              <a:solidFill>
                <a:srgbClr val="333333"/>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47CFE2"/>
              </a:buClr>
              <a:buSzPts val="1000"/>
              <a:buFont typeface="Roboto Light"/>
              <a:buChar char="●"/>
            </a:pPr>
            <a:r>
              <a:rPr b="0" i="0" lang="en" sz="1000" u="none" cap="none" strike="noStrike">
                <a:solidFill>
                  <a:srgbClr val="333333"/>
                </a:solidFill>
                <a:latin typeface="Roboto Light"/>
                <a:ea typeface="Roboto Light"/>
                <a:cs typeface="Roboto Light"/>
                <a:sym typeface="Roboto Light"/>
              </a:rPr>
              <a:t>Carbmee will </a:t>
            </a:r>
            <a:r>
              <a:rPr b="1" i="0" lang="en" sz="1000" u="none" cap="none" strike="noStrike">
                <a:solidFill>
                  <a:srgbClr val="333333"/>
                </a:solidFill>
                <a:latin typeface="Roboto"/>
                <a:ea typeface="Roboto"/>
                <a:cs typeface="Roboto"/>
                <a:sym typeface="Roboto"/>
              </a:rPr>
              <a:t>check the completeness</a:t>
            </a:r>
            <a:r>
              <a:rPr b="0" i="0" lang="en" sz="1000" u="none" cap="none" strike="noStrike">
                <a:solidFill>
                  <a:srgbClr val="333333"/>
                </a:solidFill>
                <a:latin typeface="Roboto Light"/>
                <a:ea typeface="Roboto Light"/>
                <a:cs typeface="Roboto Light"/>
                <a:sym typeface="Roboto Light"/>
              </a:rPr>
              <a:t> of the data and come back to you if necessary</a:t>
            </a:r>
            <a:endParaRPr b="0" i="0" sz="1000" u="none" cap="none" strike="noStrike">
              <a:solidFill>
                <a:srgbClr val="333333"/>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333333"/>
              </a:solidFill>
              <a:latin typeface="Roboto Light"/>
              <a:ea typeface="Roboto Light"/>
              <a:cs typeface="Roboto Light"/>
              <a:sym typeface="Roboto Light"/>
            </a:endParaRPr>
          </a:p>
        </p:txBody>
      </p:sp>
      <p:sp>
        <p:nvSpPr>
          <p:cNvPr id="447" name="Google Shape;447;p15"/>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451" name="Shape 451"/>
        <p:cNvGrpSpPr/>
        <p:nvPr/>
      </p:nvGrpSpPr>
      <p:grpSpPr>
        <a:xfrm>
          <a:off x="0" y="0"/>
          <a:ext cx="0" cy="0"/>
          <a:chOff x="0" y="0"/>
          <a:chExt cx="0" cy="0"/>
        </a:xfrm>
      </p:grpSpPr>
      <p:pic>
        <p:nvPicPr>
          <p:cNvPr id="452" name="Google Shape;452;p16"/>
          <p:cNvPicPr preferRelativeResize="0"/>
          <p:nvPr/>
        </p:nvPicPr>
        <p:blipFill rotWithShape="1">
          <a:blip r:embed="rId3">
            <a:alphaModFix/>
          </a:blip>
          <a:srcRect b="35333" l="40479" r="0" t="8385"/>
          <a:stretch/>
        </p:blipFill>
        <p:spPr>
          <a:xfrm flipH="1">
            <a:off x="5085300" y="0"/>
            <a:ext cx="4058700" cy="5143500"/>
          </a:xfrm>
          <a:prstGeom prst="round1Rect">
            <a:avLst>
              <a:gd fmla="val 17769" name="adj"/>
            </a:avLst>
          </a:prstGeom>
          <a:noFill/>
          <a:ln>
            <a:noFill/>
          </a:ln>
        </p:spPr>
      </p:pic>
      <p:sp>
        <p:nvSpPr>
          <p:cNvPr id="453" name="Google Shape;453;p16"/>
          <p:cNvSpPr txBox="1"/>
          <p:nvPr/>
        </p:nvSpPr>
        <p:spPr>
          <a:xfrm>
            <a:off x="7574949" y="47653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FFFFFF"/>
                </a:solidFill>
                <a:latin typeface="Roboto Light"/>
                <a:ea typeface="Roboto Light"/>
                <a:cs typeface="Roboto Light"/>
                <a:sym typeface="Roboto Light"/>
              </a:rPr>
              <a:t>© carbmee, 2024. All rights reserved.</a:t>
            </a:r>
            <a:endParaRPr b="0" i="0" sz="500" u="none" cap="none" strike="noStrike">
              <a:solidFill>
                <a:srgbClr val="FFFFFF"/>
              </a:solidFill>
              <a:latin typeface="Roboto Light"/>
              <a:ea typeface="Roboto Light"/>
              <a:cs typeface="Roboto Light"/>
              <a:sym typeface="Roboto Light"/>
            </a:endParaRPr>
          </a:p>
        </p:txBody>
      </p:sp>
      <p:sp>
        <p:nvSpPr>
          <p:cNvPr id="454" name="Google Shape;454;p16"/>
          <p:cNvSpPr txBox="1"/>
          <p:nvPr/>
        </p:nvSpPr>
        <p:spPr>
          <a:xfrm>
            <a:off x="436625" y="2110975"/>
            <a:ext cx="3800100" cy="1358700"/>
          </a:xfrm>
          <a:prstGeom prst="rect">
            <a:avLst/>
          </a:prstGeom>
          <a:noFill/>
          <a:ln>
            <a:noFill/>
          </a:ln>
        </p:spPr>
        <p:txBody>
          <a:bodyPr anchorCtr="0" anchor="t" bIns="41575" lIns="41575" spcFirstLastPara="1" rIns="41575" wrap="square" tIns="41575">
            <a:noAutofit/>
          </a:bodyPr>
          <a:lstStyle/>
          <a:p>
            <a:pPr indent="0" lvl="0" marL="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lt1"/>
              </a:solidFill>
              <a:latin typeface="Montserrat"/>
              <a:ea typeface="Montserrat"/>
              <a:cs typeface="Montserrat"/>
              <a:sym typeface="Montserrat"/>
            </a:endParaRPr>
          </a:p>
        </p:txBody>
      </p:sp>
      <p:pic>
        <p:nvPicPr>
          <p:cNvPr id="455" name="Google Shape;455;p16"/>
          <p:cNvPicPr preferRelativeResize="0"/>
          <p:nvPr/>
        </p:nvPicPr>
        <p:blipFill rotWithShape="1">
          <a:blip r:embed="rId4">
            <a:alphaModFix/>
          </a:blip>
          <a:srcRect b="0" l="0" r="0" t="0"/>
          <a:stretch/>
        </p:blipFill>
        <p:spPr>
          <a:xfrm>
            <a:off x="8013375" y="229299"/>
            <a:ext cx="903854" cy="216700"/>
          </a:xfrm>
          <a:prstGeom prst="rect">
            <a:avLst/>
          </a:prstGeom>
          <a:noFill/>
          <a:ln>
            <a:noFill/>
          </a:ln>
        </p:spPr>
      </p:pic>
      <p:sp>
        <p:nvSpPr>
          <p:cNvPr id="456" name="Google Shape;45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DATA</a:t>
            </a:r>
            <a:endParaRPr>
              <a:solidFill>
                <a:schemeClr val="lt1"/>
              </a:solidFill>
            </a:endParaRPr>
          </a:p>
        </p:txBody>
      </p:sp>
      <p:sp>
        <p:nvSpPr>
          <p:cNvPr id="457" name="Google Shape;457;p16"/>
          <p:cNvSpPr txBox="1"/>
          <p:nvPr/>
        </p:nvSpPr>
        <p:spPr>
          <a:xfrm>
            <a:off x="450239" y="1389569"/>
            <a:ext cx="4026000" cy="307800"/>
          </a:xfrm>
          <a:prstGeom prst="rect">
            <a:avLst/>
          </a:prstGeom>
          <a:noFill/>
          <a:ln>
            <a:noFill/>
          </a:ln>
        </p:spPr>
        <p:txBody>
          <a:bodyPr anchorCtr="0" anchor="t" bIns="91425" lIns="0" spcFirstLastPara="1" rIns="91425" wrap="square" tIns="0">
            <a:spAutoFit/>
          </a:bodyPr>
          <a:lstStyle/>
          <a:p>
            <a:pPr indent="0" lvl="0" marL="457200" marR="0" rtl="0" algn="l">
              <a:lnSpc>
                <a:spcPct val="2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Data collection &amp; preparation</a:t>
            </a:r>
            <a:endParaRPr b="0" i="0" sz="1400" u="none" cap="none" strike="noStrike">
              <a:solidFill>
                <a:srgbClr val="FFFFFF"/>
              </a:solidFill>
              <a:latin typeface="Roboto"/>
              <a:ea typeface="Roboto"/>
              <a:cs typeface="Roboto"/>
              <a:sym typeface="Roboto"/>
            </a:endParaRPr>
          </a:p>
        </p:txBody>
      </p:sp>
      <p:sp>
        <p:nvSpPr>
          <p:cNvPr id="458" name="Google Shape;458;p16"/>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2" name="Shape 462"/>
        <p:cNvGrpSpPr/>
        <p:nvPr/>
      </p:nvGrpSpPr>
      <p:grpSpPr>
        <a:xfrm>
          <a:off x="0" y="0"/>
          <a:ext cx="0" cy="0"/>
          <a:chOff x="0" y="0"/>
          <a:chExt cx="0" cy="0"/>
        </a:xfrm>
      </p:grpSpPr>
      <p:sp>
        <p:nvSpPr>
          <p:cNvPr id="463" name="Google Shape;463;p17"/>
          <p:cNvSpPr/>
          <p:nvPr/>
        </p:nvSpPr>
        <p:spPr>
          <a:xfrm>
            <a:off x="437100" y="1983350"/>
            <a:ext cx="5113800" cy="2209200"/>
          </a:xfrm>
          <a:prstGeom prst="roundRect">
            <a:avLst>
              <a:gd fmla="val 7577" name="adj"/>
            </a:avLst>
          </a:prstGeom>
          <a:noFill/>
          <a:ln cap="flat" cmpd="sng" w="9525">
            <a:solidFill>
              <a:srgbClr val="FCD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Your CBAM journey with your customer &amp; carbmee</a:t>
            </a:r>
            <a:endParaRPr/>
          </a:p>
        </p:txBody>
      </p:sp>
      <p:sp>
        <p:nvSpPr>
          <p:cNvPr id="465" name="Google Shape;465;p17"/>
          <p:cNvSpPr txBox="1"/>
          <p:nvPr/>
        </p:nvSpPr>
        <p:spPr>
          <a:xfrm>
            <a:off x="474950" y="1999125"/>
            <a:ext cx="11862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Oct W1 24 </a:t>
            </a:r>
            <a:endParaRPr b="1" i="0" sz="700" u="none" cap="none" strike="noStrike">
              <a:solidFill>
                <a:srgbClr val="33333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333333"/>
                </a:solidFill>
                <a:latin typeface="Montserrat"/>
                <a:ea typeface="Montserrat"/>
                <a:cs typeface="Montserrat"/>
                <a:sym typeface="Montserrat"/>
              </a:rPr>
              <a:t>First Supplier training webinar &amp; distribution of first CBAM training materials</a:t>
            </a:r>
            <a:endParaRPr b="0" i="0" sz="700" u="none" cap="none" strike="noStrike">
              <a:solidFill>
                <a:srgbClr val="333333"/>
              </a:solidFill>
              <a:latin typeface="Montserrat"/>
              <a:ea typeface="Montserrat"/>
              <a:cs typeface="Montserrat"/>
              <a:sym typeface="Montserrat"/>
            </a:endParaRPr>
          </a:p>
        </p:txBody>
      </p:sp>
      <p:sp>
        <p:nvSpPr>
          <p:cNvPr id="466" name="Google Shape;466;p17"/>
          <p:cNvSpPr/>
          <p:nvPr/>
        </p:nvSpPr>
        <p:spPr>
          <a:xfrm>
            <a:off x="488350" y="3536975"/>
            <a:ext cx="8655600" cy="40200"/>
          </a:xfrm>
          <a:prstGeom prst="homePlate">
            <a:avLst>
              <a:gd fmla="val 50000"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7" name="Google Shape;467;p17"/>
          <p:cNvGrpSpPr/>
          <p:nvPr/>
        </p:nvGrpSpPr>
        <p:grpSpPr>
          <a:xfrm>
            <a:off x="799891" y="2839343"/>
            <a:ext cx="230700" cy="849076"/>
            <a:chOff x="571291" y="2382143"/>
            <a:chExt cx="230700" cy="849076"/>
          </a:xfrm>
        </p:grpSpPr>
        <p:cxnSp>
          <p:nvCxnSpPr>
            <p:cNvPr id="468" name="Google Shape;468;p17"/>
            <p:cNvCxnSpPr/>
            <p:nvPr/>
          </p:nvCxnSpPr>
          <p:spPr>
            <a:xfrm>
              <a:off x="688750" y="2447263"/>
              <a:ext cx="0" cy="672600"/>
            </a:xfrm>
            <a:prstGeom prst="straightConnector1">
              <a:avLst/>
            </a:prstGeom>
            <a:noFill/>
            <a:ln cap="flat" cmpd="sng" w="9525">
              <a:solidFill>
                <a:srgbClr val="333333"/>
              </a:solidFill>
              <a:prstDash val="dot"/>
              <a:round/>
              <a:headEnd len="sm" w="sm" type="none"/>
              <a:tailEnd len="sm" w="sm" type="none"/>
            </a:ln>
          </p:spPr>
        </p:cxnSp>
        <p:sp>
          <p:nvSpPr>
            <p:cNvPr id="469" name="Google Shape;469;p17"/>
            <p:cNvSpPr/>
            <p:nvPr/>
          </p:nvSpPr>
          <p:spPr>
            <a:xfrm>
              <a:off x="6285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70" name="Google Shape;470;p17"/>
            <p:cNvSpPr/>
            <p:nvPr/>
          </p:nvSpPr>
          <p:spPr>
            <a:xfrm>
              <a:off x="5712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1" name="Google Shape;471;p17"/>
          <p:cNvSpPr txBox="1"/>
          <p:nvPr/>
        </p:nvSpPr>
        <p:spPr>
          <a:xfrm>
            <a:off x="3180050" y="1979850"/>
            <a:ext cx="11358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Oct W 1-3  24</a:t>
            </a:r>
            <a:endParaRPr b="1" i="0" sz="700" u="none" cap="none" strike="noStrike">
              <a:solidFill>
                <a:srgbClr val="33333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333333"/>
                </a:solidFill>
                <a:latin typeface="Montserrat"/>
                <a:ea typeface="Montserrat"/>
                <a:cs typeface="Montserrat"/>
                <a:sym typeface="Montserrat"/>
              </a:rPr>
              <a:t>Data collection for CBAM (details in CBAM training materials &amp; 1:1 Supplier Training)</a:t>
            </a:r>
            <a:endParaRPr b="0" i="0" sz="700" u="none" cap="none" strike="noStrike">
              <a:solidFill>
                <a:srgbClr val="333333"/>
              </a:solidFill>
              <a:latin typeface="Montserrat"/>
              <a:ea typeface="Montserrat"/>
              <a:cs typeface="Montserrat"/>
              <a:sym typeface="Montserrat"/>
            </a:endParaRPr>
          </a:p>
        </p:txBody>
      </p:sp>
      <p:grpSp>
        <p:nvGrpSpPr>
          <p:cNvPr id="472" name="Google Shape;472;p17"/>
          <p:cNvGrpSpPr/>
          <p:nvPr/>
        </p:nvGrpSpPr>
        <p:grpSpPr>
          <a:xfrm>
            <a:off x="2019091" y="2839343"/>
            <a:ext cx="230700" cy="849076"/>
            <a:chOff x="1561891" y="2382143"/>
            <a:chExt cx="230700" cy="849076"/>
          </a:xfrm>
        </p:grpSpPr>
        <p:cxnSp>
          <p:nvCxnSpPr>
            <p:cNvPr id="473" name="Google Shape;473;p17"/>
            <p:cNvCxnSpPr/>
            <p:nvPr/>
          </p:nvCxnSpPr>
          <p:spPr>
            <a:xfrm>
              <a:off x="1679350" y="2447263"/>
              <a:ext cx="0" cy="672600"/>
            </a:xfrm>
            <a:prstGeom prst="straightConnector1">
              <a:avLst/>
            </a:prstGeom>
            <a:noFill/>
            <a:ln cap="flat" cmpd="sng" w="9525">
              <a:solidFill>
                <a:srgbClr val="333333"/>
              </a:solidFill>
              <a:prstDash val="dot"/>
              <a:round/>
              <a:headEnd len="sm" w="sm" type="none"/>
              <a:tailEnd len="sm" w="sm" type="none"/>
            </a:ln>
          </p:spPr>
        </p:cxnSp>
        <p:sp>
          <p:nvSpPr>
            <p:cNvPr id="474" name="Google Shape;474;p17"/>
            <p:cNvSpPr/>
            <p:nvPr/>
          </p:nvSpPr>
          <p:spPr>
            <a:xfrm>
              <a:off x="16191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75" name="Google Shape;475;p17"/>
            <p:cNvSpPr/>
            <p:nvPr/>
          </p:nvSpPr>
          <p:spPr>
            <a:xfrm>
              <a:off x="15618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76" name="Google Shape;476;p17"/>
          <p:cNvCxnSpPr/>
          <p:nvPr/>
        </p:nvCxnSpPr>
        <p:spPr>
          <a:xfrm>
            <a:off x="3574900" y="2904463"/>
            <a:ext cx="0" cy="672600"/>
          </a:xfrm>
          <a:prstGeom prst="straightConnector1">
            <a:avLst/>
          </a:prstGeom>
          <a:noFill/>
          <a:ln cap="flat" cmpd="sng" w="9525">
            <a:solidFill>
              <a:srgbClr val="333333"/>
            </a:solidFill>
            <a:prstDash val="dot"/>
            <a:round/>
            <a:headEnd len="sm" w="sm" type="none"/>
            <a:tailEnd len="sm" w="sm" type="none"/>
          </a:ln>
        </p:spPr>
      </p:cxnSp>
      <p:sp>
        <p:nvSpPr>
          <p:cNvPr id="477" name="Google Shape;477;p17"/>
          <p:cNvSpPr txBox="1"/>
          <p:nvPr/>
        </p:nvSpPr>
        <p:spPr>
          <a:xfrm>
            <a:off x="1753250" y="1979850"/>
            <a:ext cx="10908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Oct W1 24 </a:t>
            </a:r>
            <a:endParaRPr b="1" i="0" sz="700" u="none" cap="none" strike="noStrike">
              <a:solidFill>
                <a:srgbClr val="33333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333333"/>
                </a:solidFill>
                <a:latin typeface="Montserrat"/>
                <a:ea typeface="Montserrat"/>
                <a:cs typeface="Montserrat"/>
                <a:sym typeface="Montserrat"/>
              </a:rPr>
              <a:t>1:1  Supplier Training &amp; distribution of relevant training  materials</a:t>
            </a:r>
            <a:endParaRPr b="0" i="0" sz="700" u="none" cap="none" strike="noStrike">
              <a:solidFill>
                <a:srgbClr val="333333"/>
              </a:solidFill>
              <a:latin typeface="Montserrat"/>
              <a:ea typeface="Montserrat"/>
              <a:cs typeface="Montserrat"/>
              <a:sym typeface="Montserrat"/>
            </a:endParaRPr>
          </a:p>
        </p:txBody>
      </p:sp>
      <p:grpSp>
        <p:nvGrpSpPr>
          <p:cNvPr id="478" name="Google Shape;478;p17"/>
          <p:cNvGrpSpPr/>
          <p:nvPr/>
        </p:nvGrpSpPr>
        <p:grpSpPr>
          <a:xfrm>
            <a:off x="3457441" y="2839343"/>
            <a:ext cx="230700" cy="849076"/>
            <a:chOff x="2628691" y="2382143"/>
            <a:chExt cx="230700" cy="849076"/>
          </a:xfrm>
        </p:grpSpPr>
        <p:sp>
          <p:nvSpPr>
            <p:cNvPr id="479" name="Google Shape;479;p17"/>
            <p:cNvSpPr/>
            <p:nvPr/>
          </p:nvSpPr>
          <p:spPr>
            <a:xfrm>
              <a:off x="26859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80" name="Google Shape;480;p17"/>
            <p:cNvSpPr/>
            <p:nvPr/>
          </p:nvSpPr>
          <p:spPr>
            <a:xfrm>
              <a:off x="26286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81" name="Google Shape;481;p17"/>
          <p:cNvCxnSpPr/>
          <p:nvPr/>
        </p:nvCxnSpPr>
        <p:spPr>
          <a:xfrm>
            <a:off x="4879750" y="2904463"/>
            <a:ext cx="0" cy="672600"/>
          </a:xfrm>
          <a:prstGeom prst="straightConnector1">
            <a:avLst/>
          </a:prstGeom>
          <a:noFill/>
          <a:ln cap="flat" cmpd="sng" w="9525">
            <a:solidFill>
              <a:srgbClr val="333333"/>
            </a:solidFill>
            <a:prstDash val="dot"/>
            <a:round/>
            <a:headEnd len="sm" w="sm" type="none"/>
            <a:tailEnd len="sm" w="sm" type="none"/>
          </a:ln>
        </p:spPr>
      </p:cxnSp>
      <p:sp>
        <p:nvSpPr>
          <p:cNvPr id="482" name="Google Shape;482;p17"/>
          <p:cNvSpPr txBox="1"/>
          <p:nvPr/>
        </p:nvSpPr>
        <p:spPr>
          <a:xfrm>
            <a:off x="4470925" y="1979850"/>
            <a:ext cx="967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Oct W 3-4  24</a:t>
            </a:r>
            <a:endParaRPr b="0" i="0" sz="700" u="none" cap="none" strike="noStrike">
              <a:solidFill>
                <a:srgbClr val="33333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333333"/>
                </a:solidFill>
                <a:latin typeface="Montserrat"/>
                <a:ea typeface="Montserrat"/>
                <a:cs typeface="Montserrat"/>
                <a:sym typeface="Montserrat"/>
              </a:rPr>
              <a:t>Data verification together with  carbmee team</a:t>
            </a:r>
            <a:endParaRPr b="0" i="0" sz="700" u="none" cap="none" strike="noStrike">
              <a:solidFill>
                <a:srgbClr val="333333"/>
              </a:solidFill>
              <a:latin typeface="Montserrat"/>
              <a:ea typeface="Montserrat"/>
              <a:cs typeface="Montserrat"/>
              <a:sym typeface="Montserrat"/>
            </a:endParaRPr>
          </a:p>
        </p:txBody>
      </p:sp>
      <p:sp>
        <p:nvSpPr>
          <p:cNvPr id="483" name="Google Shape;483;p17"/>
          <p:cNvSpPr/>
          <p:nvPr/>
        </p:nvSpPr>
        <p:spPr>
          <a:xfrm>
            <a:off x="4819589" y="28393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84" name="Google Shape;484;p17"/>
          <p:cNvSpPr/>
          <p:nvPr/>
        </p:nvSpPr>
        <p:spPr>
          <a:xfrm>
            <a:off x="4762291" y="34589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5" name="Google Shape;485;p17"/>
          <p:cNvCxnSpPr/>
          <p:nvPr/>
        </p:nvCxnSpPr>
        <p:spPr>
          <a:xfrm>
            <a:off x="6173050" y="2839338"/>
            <a:ext cx="0" cy="672600"/>
          </a:xfrm>
          <a:prstGeom prst="straightConnector1">
            <a:avLst/>
          </a:prstGeom>
          <a:noFill/>
          <a:ln cap="flat" cmpd="sng" w="9525">
            <a:solidFill>
              <a:srgbClr val="333333"/>
            </a:solidFill>
            <a:prstDash val="dot"/>
            <a:round/>
            <a:headEnd len="sm" w="sm" type="none"/>
            <a:tailEnd len="sm" w="sm" type="none"/>
          </a:ln>
        </p:spPr>
      </p:cxnSp>
      <p:sp>
        <p:nvSpPr>
          <p:cNvPr id="486" name="Google Shape;486;p17"/>
          <p:cNvSpPr/>
          <p:nvPr/>
        </p:nvSpPr>
        <p:spPr>
          <a:xfrm>
            <a:off x="6113739" y="28393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87" name="Google Shape;487;p17"/>
          <p:cNvSpPr/>
          <p:nvPr/>
        </p:nvSpPr>
        <p:spPr>
          <a:xfrm>
            <a:off x="6057691" y="34589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17"/>
          <p:cNvSpPr txBox="1"/>
          <p:nvPr/>
        </p:nvSpPr>
        <p:spPr>
          <a:xfrm>
            <a:off x="5766600" y="1983338"/>
            <a:ext cx="10254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October 24</a:t>
            </a:r>
            <a:endParaRPr b="1" i="0" sz="700" u="none" cap="none" strike="noStrike">
              <a:solidFill>
                <a:srgbClr val="33333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333333"/>
                </a:solidFill>
                <a:latin typeface="Montserrat"/>
                <a:ea typeface="Montserrat"/>
                <a:cs typeface="Montserrat"/>
                <a:sym typeface="Montserrat"/>
              </a:rPr>
              <a:t>Q3/2024  CBAM report submission by your customer with primary data</a:t>
            </a:r>
            <a:endParaRPr b="0" i="0" sz="700" u="none" cap="none" strike="noStrike">
              <a:solidFill>
                <a:srgbClr val="333333"/>
              </a:solidFill>
              <a:latin typeface="Montserrat"/>
              <a:ea typeface="Montserrat"/>
              <a:cs typeface="Montserrat"/>
              <a:sym typeface="Montserrat"/>
            </a:endParaRPr>
          </a:p>
        </p:txBody>
      </p:sp>
      <p:sp>
        <p:nvSpPr>
          <p:cNvPr id="489" name="Google Shape;489;p17"/>
          <p:cNvSpPr txBox="1"/>
          <p:nvPr/>
        </p:nvSpPr>
        <p:spPr>
          <a:xfrm>
            <a:off x="1554600" y="3792550"/>
            <a:ext cx="10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Based on your availability</a:t>
            </a:r>
            <a:endParaRPr b="0" i="0" sz="700" u="none" cap="none" strike="noStrike">
              <a:solidFill>
                <a:srgbClr val="333333"/>
              </a:solidFill>
              <a:latin typeface="Montserrat"/>
              <a:ea typeface="Montserrat"/>
              <a:cs typeface="Montserrat"/>
              <a:sym typeface="Montserrat"/>
            </a:endParaRPr>
          </a:p>
        </p:txBody>
      </p:sp>
      <p:sp>
        <p:nvSpPr>
          <p:cNvPr id="490" name="Google Shape;490;p17"/>
          <p:cNvSpPr txBox="1"/>
          <p:nvPr/>
        </p:nvSpPr>
        <p:spPr>
          <a:xfrm>
            <a:off x="2722000" y="3792550"/>
            <a:ext cx="10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Based on your progress</a:t>
            </a:r>
            <a:endParaRPr b="0" i="0" sz="700" u="none" cap="none" strike="noStrike">
              <a:solidFill>
                <a:srgbClr val="333333"/>
              </a:solidFill>
              <a:latin typeface="Montserrat"/>
              <a:ea typeface="Montserrat"/>
              <a:cs typeface="Montserrat"/>
              <a:sym typeface="Montserrat"/>
            </a:endParaRPr>
          </a:p>
        </p:txBody>
      </p:sp>
      <p:sp>
        <p:nvSpPr>
          <p:cNvPr id="491" name="Google Shape;491;p17"/>
          <p:cNvSpPr/>
          <p:nvPr/>
        </p:nvSpPr>
        <p:spPr>
          <a:xfrm rot="1168218">
            <a:off x="6849624" y="3361876"/>
            <a:ext cx="31501" cy="331239"/>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17"/>
          <p:cNvSpPr/>
          <p:nvPr/>
        </p:nvSpPr>
        <p:spPr>
          <a:xfrm rot="1168218">
            <a:off x="6925824" y="3361876"/>
            <a:ext cx="31501" cy="331239"/>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3" name="Google Shape;493;p17"/>
          <p:cNvCxnSpPr/>
          <p:nvPr/>
        </p:nvCxnSpPr>
        <p:spPr>
          <a:xfrm>
            <a:off x="7468450" y="2839338"/>
            <a:ext cx="0" cy="672600"/>
          </a:xfrm>
          <a:prstGeom prst="straightConnector1">
            <a:avLst/>
          </a:prstGeom>
          <a:noFill/>
          <a:ln cap="flat" cmpd="sng" w="9525">
            <a:solidFill>
              <a:srgbClr val="333333"/>
            </a:solidFill>
            <a:prstDash val="dot"/>
            <a:round/>
            <a:headEnd len="sm" w="sm" type="none"/>
            <a:tailEnd len="sm" w="sm" type="none"/>
          </a:ln>
        </p:spPr>
      </p:cxnSp>
      <p:sp>
        <p:nvSpPr>
          <p:cNvPr id="494" name="Google Shape;494;p17"/>
          <p:cNvSpPr/>
          <p:nvPr/>
        </p:nvSpPr>
        <p:spPr>
          <a:xfrm>
            <a:off x="7409139" y="28393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95" name="Google Shape;495;p17"/>
          <p:cNvSpPr/>
          <p:nvPr/>
        </p:nvSpPr>
        <p:spPr>
          <a:xfrm>
            <a:off x="7353091" y="34589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7"/>
          <p:cNvSpPr txBox="1"/>
          <p:nvPr/>
        </p:nvSpPr>
        <p:spPr>
          <a:xfrm>
            <a:off x="7062000" y="1983338"/>
            <a:ext cx="10254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333333"/>
                </a:solidFill>
                <a:latin typeface="Montserrat"/>
                <a:ea typeface="Montserrat"/>
                <a:cs typeface="Montserrat"/>
                <a:sym typeface="Montserrat"/>
              </a:rPr>
              <a:t>Ongoing</a:t>
            </a:r>
            <a:endParaRPr b="1" i="0" sz="700" u="none" cap="none" strike="noStrike">
              <a:solidFill>
                <a:srgbClr val="33333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333333"/>
                </a:solidFill>
                <a:latin typeface="Montserrat"/>
                <a:ea typeface="Montserrat"/>
                <a:cs typeface="Montserrat"/>
                <a:sym typeface="Montserrat"/>
              </a:rPr>
              <a:t>Regular updates &amp; iterations for upcoming quarters </a:t>
            </a:r>
            <a:endParaRPr b="0" i="0" sz="700" u="none" cap="none" strike="noStrike">
              <a:solidFill>
                <a:srgbClr val="333333"/>
              </a:solidFill>
              <a:latin typeface="Montserrat"/>
              <a:ea typeface="Montserrat"/>
              <a:cs typeface="Montserrat"/>
              <a:sym typeface="Montserrat"/>
            </a:endParaRPr>
          </a:p>
        </p:txBody>
      </p:sp>
      <p:sp>
        <p:nvSpPr>
          <p:cNvPr id="497" name="Google Shape;497;p17"/>
          <p:cNvSpPr txBox="1"/>
          <p:nvPr/>
        </p:nvSpPr>
        <p:spPr>
          <a:xfrm rot="-5400000">
            <a:off x="-294800" y="2907150"/>
            <a:ext cx="1049700" cy="2295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Short-term</a:t>
            </a:r>
            <a:endParaRPr b="1"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p:txBody>
      </p:sp>
      <p:sp>
        <p:nvSpPr>
          <p:cNvPr id="498" name="Google Shape;498;p17"/>
          <p:cNvSpPr txBox="1"/>
          <p:nvPr>
            <p:ph idx="1" type="body"/>
          </p:nvPr>
        </p:nvSpPr>
        <p:spPr>
          <a:xfrm>
            <a:off x="311700" y="1152475"/>
            <a:ext cx="8520600" cy="648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1800"/>
              <a:buNone/>
            </a:pPr>
            <a:r>
              <a:rPr lang="en" sz="1000">
                <a:solidFill>
                  <a:schemeClr val="dk1"/>
                </a:solidFill>
              </a:rPr>
              <a:t>Timelines: for more details find EU resources </a:t>
            </a:r>
            <a:r>
              <a:rPr lang="en" sz="1000" u="sng">
                <a:solidFill>
                  <a:schemeClr val="hlink"/>
                </a:solidFill>
                <a:hlinkClick r:id="rId3"/>
              </a:rPr>
              <a:t>here</a:t>
            </a:r>
            <a:r>
              <a:rPr lang="en" sz="1000">
                <a:solidFill>
                  <a:schemeClr val="dk1"/>
                </a:solidFill>
              </a:rPr>
              <a:t>  </a:t>
            </a:r>
            <a:endParaRPr sz="1000">
              <a:solidFill>
                <a:schemeClr val="dk1"/>
              </a:solidFill>
            </a:endParaRPr>
          </a:p>
          <a:p>
            <a:pPr indent="0" lvl="0" marL="0" marR="0" rtl="0" algn="l">
              <a:lnSpc>
                <a:spcPct val="100000"/>
              </a:lnSpc>
              <a:spcBef>
                <a:spcPts val="0"/>
              </a:spcBef>
              <a:spcAft>
                <a:spcPts val="0"/>
              </a:spcAft>
              <a:buSzPts val="1800"/>
              <a:buNone/>
            </a:pPr>
            <a:r>
              <a:t/>
            </a:r>
            <a:endParaRPr sz="1000">
              <a:solidFill>
                <a:schemeClr val="dk1"/>
              </a:solidFill>
            </a:endParaRPr>
          </a:p>
        </p:txBody>
      </p:sp>
      <p:cxnSp>
        <p:nvCxnSpPr>
          <p:cNvPr id="499" name="Google Shape;499;p17"/>
          <p:cNvCxnSpPr/>
          <p:nvPr/>
        </p:nvCxnSpPr>
        <p:spPr>
          <a:xfrm flipH="1">
            <a:off x="2723800" y="4192750"/>
            <a:ext cx="2700" cy="321000"/>
          </a:xfrm>
          <a:prstGeom prst="straightConnector1">
            <a:avLst/>
          </a:prstGeom>
          <a:noFill/>
          <a:ln cap="flat" cmpd="sng" w="9525">
            <a:solidFill>
              <a:srgbClr val="FCD000"/>
            </a:solidFill>
            <a:prstDash val="dash"/>
            <a:round/>
            <a:headEnd len="sm" w="sm" type="none"/>
            <a:tailEnd len="sm" w="sm" type="none"/>
          </a:ln>
        </p:spPr>
      </p:cxnSp>
      <p:sp>
        <p:nvSpPr>
          <p:cNvPr id="500" name="Google Shape;500;p17"/>
          <p:cNvSpPr txBox="1"/>
          <p:nvPr/>
        </p:nvSpPr>
        <p:spPr>
          <a:xfrm rot="-982">
            <a:off x="2200289" y="4513991"/>
            <a:ext cx="1049700" cy="229500"/>
          </a:xfrm>
          <a:prstGeom prst="rect">
            <a:avLst/>
          </a:prstGeom>
          <a:noFill/>
          <a:ln>
            <a:noFill/>
          </a:ln>
        </p:spPr>
        <p:txBody>
          <a:bodyPr anchorCtr="0" anchor="t" bIns="54000" lIns="36000" spcFirstLastPara="1" rIns="18000" wrap="square" tIns="72000">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Involvement for you as a supplier</a:t>
            </a:r>
            <a:endParaRPr b="1" i="0" sz="7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Montserrat"/>
              <a:ea typeface="Montserrat"/>
              <a:cs typeface="Montserrat"/>
              <a:sym typeface="Montserrat"/>
            </a:endParaRPr>
          </a:p>
        </p:txBody>
      </p:sp>
      <p:sp>
        <p:nvSpPr>
          <p:cNvPr id="501" name="Google Shape;501;p17"/>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8"/>
          <p:cNvSpPr/>
          <p:nvPr/>
        </p:nvSpPr>
        <p:spPr>
          <a:xfrm>
            <a:off x="4892050" y="1606500"/>
            <a:ext cx="4023300" cy="2923200"/>
          </a:xfrm>
          <a:prstGeom prst="roundRect">
            <a:avLst>
              <a:gd fmla="val 5529" name="adj"/>
            </a:avLst>
          </a:prstGeom>
          <a:solidFill>
            <a:srgbClr val="024873"/>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07" name="Google Shape;507;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 carbmee supports your data collection </a:t>
            </a:r>
            <a:endParaRPr/>
          </a:p>
        </p:txBody>
      </p:sp>
      <p:sp>
        <p:nvSpPr>
          <p:cNvPr id="508" name="Google Shape;508;p18"/>
          <p:cNvSpPr txBox="1"/>
          <p:nvPr>
            <p:ph idx="1" type="body"/>
          </p:nvPr>
        </p:nvSpPr>
        <p:spPr>
          <a:xfrm>
            <a:off x="375000" y="1463050"/>
            <a:ext cx="4435800" cy="336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SzPts val="1800"/>
              <a:buNone/>
            </a:pPr>
            <a:r>
              <a:rPr b="1" lang="en" sz="1100">
                <a:solidFill>
                  <a:schemeClr val="dk1"/>
                </a:solidFill>
              </a:rPr>
              <a:t>1. Set-up your account</a:t>
            </a:r>
            <a:br>
              <a:rPr lang="en" sz="1100">
                <a:solidFill>
                  <a:schemeClr val="dk1"/>
                </a:solidFill>
                <a:latin typeface="Roboto Light"/>
                <a:ea typeface="Roboto Light"/>
                <a:cs typeface="Roboto Light"/>
                <a:sym typeface="Roboto Light"/>
              </a:rPr>
            </a:br>
            <a:r>
              <a:rPr lang="en" sz="900">
                <a:solidFill>
                  <a:schemeClr val="dk1"/>
                </a:solidFill>
                <a:latin typeface="Roboto Light"/>
                <a:ea typeface="Roboto Light"/>
                <a:cs typeface="Roboto Light"/>
                <a:sym typeface="Roboto Light"/>
              </a:rPr>
              <a:t>After the 1:1 training you’ll receive an email inviting you to join the </a:t>
            </a:r>
            <a:r>
              <a:rPr lang="en" sz="1000">
                <a:solidFill>
                  <a:schemeClr val="dk1"/>
                </a:solidFill>
                <a:latin typeface="Roboto Light"/>
                <a:ea typeface="Roboto Light"/>
                <a:cs typeface="Roboto Light"/>
                <a:sym typeface="Roboto Light"/>
              </a:rPr>
              <a:t>EIS</a:t>
            </a:r>
            <a:r>
              <a:rPr baseline="30000" lang="en" sz="1000">
                <a:solidFill>
                  <a:schemeClr val="dk1"/>
                </a:solidFill>
                <a:latin typeface="Roboto Light"/>
                <a:ea typeface="Roboto Light"/>
                <a:cs typeface="Roboto Light"/>
                <a:sym typeface="Roboto Light"/>
              </a:rPr>
              <a:t>TM</a:t>
            </a:r>
            <a:r>
              <a:rPr lang="en" sz="900">
                <a:solidFill>
                  <a:schemeClr val="dk1"/>
                </a:solidFill>
                <a:latin typeface="Roboto Light"/>
                <a:ea typeface="Roboto Light"/>
                <a:cs typeface="Roboto Light"/>
                <a:sym typeface="Roboto Light"/>
              </a:rPr>
              <a:t> .</a:t>
            </a:r>
            <a:br>
              <a:rPr lang="en" sz="900">
                <a:solidFill>
                  <a:schemeClr val="dk1"/>
                </a:solidFill>
                <a:latin typeface="Roboto Light"/>
                <a:ea typeface="Roboto Light"/>
                <a:cs typeface="Roboto Light"/>
                <a:sym typeface="Roboto Light"/>
              </a:rPr>
            </a:br>
            <a:r>
              <a:rPr lang="en" sz="900">
                <a:solidFill>
                  <a:schemeClr val="dk1"/>
                </a:solidFill>
                <a:latin typeface="Roboto Light"/>
                <a:ea typeface="Roboto Light"/>
                <a:cs typeface="Roboto Light"/>
                <a:sym typeface="Roboto Light"/>
              </a:rPr>
              <a:t>Please set-up your login and password protection.</a:t>
            </a:r>
            <a:endParaRPr sz="9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SzPts val="1800"/>
              <a:buNone/>
            </a:pPr>
            <a:r>
              <a:rPr lang="en" sz="900">
                <a:solidFill>
                  <a:schemeClr val="dk1"/>
                </a:solidFill>
                <a:latin typeface="Roboto Light"/>
                <a:ea typeface="Roboto Light"/>
                <a:cs typeface="Roboto Light"/>
                <a:sym typeface="Roboto Light"/>
              </a:rPr>
              <a:t>Remark: If you have the EU CBAM template available, you can upload it to carbmee EIS</a:t>
            </a:r>
            <a:r>
              <a:rPr baseline="30000" lang="en" sz="900">
                <a:solidFill>
                  <a:schemeClr val="dk1"/>
                </a:solidFill>
                <a:latin typeface="Roboto Light"/>
                <a:ea typeface="Roboto Light"/>
                <a:cs typeface="Roboto Light"/>
                <a:sym typeface="Roboto Light"/>
              </a:rPr>
              <a:t>TM </a:t>
            </a:r>
            <a:r>
              <a:rPr lang="en" sz="900">
                <a:solidFill>
                  <a:schemeClr val="dk1"/>
                </a:solidFill>
                <a:latin typeface="Roboto Light"/>
                <a:ea typeface="Roboto Light"/>
                <a:cs typeface="Roboto Light"/>
                <a:sym typeface="Roboto Light"/>
              </a:rPr>
              <a:t> or send it to </a:t>
            </a:r>
            <a:r>
              <a:rPr lang="en" sz="900" u="sng">
                <a:solidFill>
                  <a:schemeClr val="accent5"/>
                </a:solidFill>
                <a:latin typeface="Roboto Light"/>
                <a:ea typeface="Roboto Light"/>
                <a:cs typeface="Roboto Light"/>
                <a:sym typeface="Roboto Light"/>
                <a:hlinkClick r:id="rId3">
                  <a:extLst>
                    <a:ext uri="{A12FA001-AC4F-418D-AE19-62706E023703}">
                      <ahyp:hlinkClr val="tx"/>
                    </a:ext>
                  </a:extLst>
                </a:hlinkClick>
              </a:rPr>
              <a:t>suppliersupport@carbmee.com</a:t>
            </a:r>
            <a:r>
              <a:rPr lang="en" sz="900">
                <a:solidFill>
                  <a:srgbClr val="333333"/>
                </a:solidFill>
                <a:latin typeface="Roboto Light"/>
                <a:ea typeface="Roboto Light"/>
                <a:cs typeface="Roboto Light"/>
                <a:sym typeface="Roboto Light"/>
              </a:rPr>
              <a:t> </a:t>
            </a:r>
            <a:endParaRPr sz="9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b="1" lang="en" sz="1100">
                <a:solidFill>
                  <a:schemeClr val="dk1"/>
                </a:solidFill>
              </a:rPr>
              <a:t>2. Check pre-calculated emissions</a:t>
            </a:r>
            <a:br>
              <a:rPr lang="en" sz="1100">
                <a:solidFill>
                  <a:schemeClr val="dk1"/>
                </a:solidFill>
                <a:latin typeface="Roboto Light"/>
                <a:ea typeface="Roboto Light"/>
                <a:cs typeface="Roboto Light"/>
                <a:sym typeface="Roboto Light"/>
              </a:rPr>
            </a:br>
            <a:r>
              <a:rPr lang="en" sz="900">
                <a:solidFill>
                  <a:schemeClr val="dk1"/>
                </a:solidFill>
                <a:latin typeface="Roboto Light"/>
                <a:ea typeface="Roboto Light"/>
                <a:cs typeface="Roboto Light"/>
                <a:sym typeface="Roboto Light"/>
              </a:rPr>
              <a:t>carbmee has already pre-calculated your CBAM emissions based on the information shared by the your customer, this precalculation will be handed out in </a:t>
            </a:r>
            <a:r>
              <a:rPr lang="en" sz="1000">
                <a:solidFill>
                  <a:schemeClr val="dk1"/>
                </a:solidFill>
                <a:latin typeface="Roboto Light"/>
                <a:ea typeface="Roboto Light"/>
                <a:cs typeface="Roboto Light"/>
                <a:sym typeface="Roboto Light"/>
              </a:rPr>
              <a:t>EIS</a:t>
            </a:r>
            <a:r>
              <a:rPr baseline="30000" lang="en" sz="1000">
                <a:solidFill>
                  <a:schemeClr val="dk1"/>
                </a:solidFill>
                <a:latin typeface="Roboto Light"/>
                <a:ea typeface="Roboto Light"/>
                <a:cs typeface="Roboto Light"/>
                <a:sym typeface="Roboto Light"/>
              </a:rPr>
              <a:t>TM</a:t>
            </a:r>
            <a:r>
              <a:rPr lang="en" sz="900">
                <a:solidFill>
                  <a:schemeClr val="dk1"/>
                </a:solidFill>
                <a:latin typeface="Roboto Light"/>
                <a:ea typeface="Roboto Light"/>
                <a:cs typeface="Roboto Light"/>
                <a:sym typeface="Roboto Light"/>
              </a:rPr>
              <a:t> &amp; in an Excel sheet</a:t>
            </a:r>
            <a:endParaRPr sz="9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SzPts val="1800"/>
              <a:buNone/>
            </a:pPr>
            <a:r>
              <a:rPr b="1" lang="en" sz="1100">
                <a:solidFill>
                  <a:schemeClr val="dk1"/>
                </a:solidFill>
              </a:rPr>
              <a:t>3. Collect &amp; edit data</a:t>
            </a:r>
            <a:br>
              <a:rPr lang="en" sz="1100">
                <a:solidFill>
                  <a:schemeClr val="dk1"/>
                </a:solidFill>
                <a:latin typeface="Roboto Light"/>
                <a:ea typeface="Roboto Light"/>
                <a:cs typeface="Roboto Light"/>
                <a:sym typeface="Roboto Light"/>
              </a:rPr>
            </a:br>
            <a:r>
              <a:rPr lang="en" sz="900">
                <a:solidFill>
                  <a:schemeClr val="dk1"/>
                </a:solidFill>
                <a:latin typeface="Roboto Light"/>
                <a:ea typeface="Roboto Light"/>
                <a:cs typeface="Roboto Light"/>
                <a:sym typeface="Roboto Light"/>
              </a:rPr>
              <a:t>After collecting your data you can adjust carbmee’s data &amp; carbmee will update the in data in </a:t>
            </a:r>
            <a:r>
              <a:rPr lang="en" sz="1000">
                <a:solidFill>
                  <a:schemeClr val="dk1"/>
                </a:solidFill>
                <a:latin typeface="Roboto Light"/>
                <a:ea typeface="Roboto Light"/>
                <a:cs typeface="Roboto Light"/>
                <a:sym typeface="Roboto Light"/>
              </a:rPr>
              <a:t>EIS</a:t>
            </a:r>
            <a:r>
              <a:rPr baseline="30000" lang="en" sz="1000">
                <a:solidFill>
                  <a:schemeClr val="dk1"/>
                </a:solidFill>
                <a:latin typeface="Roboto Light"/>
                <a:ea typeface="Roboto Light"/>
                <a:cs typeface="Roboto Light"/>
                <a:sym typeface="Roboto Light"/>
              </a:rPr>
              <a:t>TM</a:t>
            </a:r>
            <a:r>
              <a:rPr lang="en" sz="900">
                <a:solidFill>
                  <a:schemeClr val="dk1"/>
                </a:solidFill>
                <a:latin typeface="Roboto Light"/>
                <a:ea typeface="Roboto Light"/>
                <a:cs typeface="Roboto Light"/>
                <a:sym typeface="Roboto Light"/>
              </a:rPr>
              <a:t> </a:t>
            </a:r>
            <a:endParaRPr sz="9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SzPts val="1800"/>
              <a:buNone/>
            </a:pPr>
            <a:r>
              <a:rPr b="1" lang="en" sz="1100">
                <a:solidFill>
                  <a:srgbClr val="3B9DB2"/>
                </a:solidFill>
              </a:rPr>
              <a:t>4. You are done!</a:t>
            </a:r>
            <a:br>
              <a:rPr lang="en" sz="1100">
                <a:solidFill>
                  <a:schemeClr val="dk1"/>
                </a:solidFill>
                <a:latin typeface="Roboto Light"/>
                <a:ea typeface="Roboto Light"/>
                <a:cs typeface="Roboto Light"/>
                <a:sym typeface="Roboto Light"/>
              </a:rPr>
            </a:br>
            <a:r>
              <a:rPr lang="en" sz="900">
                <a:solidFill>
                  <a:schemeClr val="dk1"/>
                </a:solidFill>
                <a:latin typeface="Roboto Light"/>
                <a:ea typeface="Roboto Light"/>
                <a:cs typeface="Roboto Light"/>
                <a:sym typeface="Roboto Light"/>
              </a:rPr>
              <a:t>carbmee will validate your data and come back to you if anything is incomplete or incorrect. You can ask for support any time</a:t>
            </a:r>
            <a:endParaRPr sz="900">
              <a:solidFill>
                <a:schemeClr val="dk1"/>
              </a:solidFill>
              <a:latin typeface="Roboto Light"/>
              <a:ea typeface="Roboto Light"/>
              <a:cs typeface="Roboto Light"/>
              <a:sym typeface="Roboto Light"/>
            </a:endParaRPr>
          </a:p>
        </p:txBody>
      </p:sp>
      <p:pic>
        <p:nvPicPr>
          <p:cNvPr id="509" name="Google Shape;509;p18"/>
          <p:cNvPicPr preferRelativeResize="0"/>
          <p:nvPr/>
        </p:nvPicPr>
        <p:blipFill rotWithShape="1">
          <a:blip r:embed="rId4">
            <a:alphaModFix/>
          </a:blip>
          <a:srcRect b="7730" l="0" r="0" t="0"/>
          <a:stretch/>
        </p:blipFill>
        <p:spPr>
          <a:xfrm>
            <a:off x="5082450" y="2187190"/>
            <a:ext cx="3647775" cy="1851209"/>
          </a:xfrm>
          <a:prstGeom prst="rect">
            <a:avLst/>
          </a:prstGeom>
          <a:noFill/>
          <a:ln>
            <a:noFill/>
          </a:ln>
        </p:spPr>
      </p:pic>
      <p:sp>
        <p:nvSpPr>
          <p:cNvPr id="510" name="Google Shape;510;p18"/>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9"/>
          <p:cNvSpPr txBox="1"/>
          <p:nvPr>
            <p:ph idx="1" type="body"/>
          </p:nvPr>
        </p:nvSpPr>
        <p:spPr>
          <a:xfrm>
            <a:off x="311700" y="1152475"/>
            <a:ext cx="8520600" cy="489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000">
                <a:solidFill>
                  <a:schemeClr val="dk1"/>
                </a:solidFill>
              </a:rPr>
              <a:t>This graph is showing the data workflow between your customer, carbmee &amp; you as CBAM supplier</a:t>
            </a:r>
            <a:endParaRPr sz="1000">
              <a:solidFill>
                <a:schemeClr val="dk1"/>
              </a:solidFill>
            </a:endParaRPr>
          </a:p>
        </p:txBody>
      </p:sp>
      <p:sp>
        <p:nvSpPr>
          <p:cNvPr id="516" name="Google Shape;51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CBAM data workflow</a:t>
            </a:r>
            <a:endParaRPr/>
          </a:p>
        </p:txBody>
      </p:sp>
      <p:sp>
        <p:nvSpPr>
          <p:cNvPr id="517" name="Google Shape;517;p19"/>
          <p:cNvSpPr/>
          <p:nvPr/>
        </p:nvSpPr>
        <p:spPr>
          <a:xfrm>
            <a:off x="488350" y="3536975"/>
            <a:ext cx="8655600" cy="40200"/>
          </a:xfrm>
          <a:prstGeom prst="homePlate">
            <a:avLst>
              <a:gd fmla="val 50000"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8" name="Google Shape;518;p19"/>
          <p:cNvGrpSpPr/>
          <p:nvPr/>
        </p:nvGrpSpPr>
        <p:grpSpPr>
          <a:xfrm>
            <a:off x="865616" y="2837168"/>
            <a:ext cx="230700" cy="849076"/>
            <a:chOff x="571291" y="2382143"/>
            <a:chExt cx="230700" cy="849076"/>
          </a:xfrm>
        </p:grpSpPr>
        <p:cxnSp>
          <p:nvCxnSpPr>
            <p:cNvPr id="519" name="Google Shape;519;p19"/>
            <p:cNvCxnSpPr/>
            <p:nvPr/>
          </p:nvCxnSpPr>
          <p:spPr>
            <a:xfrm>
              <a:off x="688750" y="2447263"/>
              <a:ext cx="0" cy="672600"/>
            </a:xfrm>
            <a:prstGeom prst="straightConnector1">
              <a:avLst/>
            </a:prstGeom>
            <a:noFill/>
            <a:ln cap="flat" cmpd="sng" w="9525">
              <a:solidFill>
                <a:srgbClr val="333333"/>
              </a:solidFill>
              <a:prstDash val="dot"/>
              <a:round/>
              <a:headEnd len="sm" w="sm" type="none"/>
              <a:tailEnd len="sm" w="sm" type="none"/>
            </a:ln>
          </p:spPr>
        </p:cxnSp>
        <p:grpSp>
          <p:nvGrpSpPr>
            <p:cNvPr id="520" name="Google Shape;520;p19"/>
            <p:cNvGrpSpPr/>
            <p:nvPr/>
          </p:nvGrpSpPr>
          <p:grpSpPr>
            <a:xfrm>
              <a:off x="571291" y="2382143"/>
              <a:ext cx="230700" cy="849076"/>
              <a:chOff x="571291" y="2382143"/>
              <a:chExt cx="230700" cy="849076"/>
            </a:xfrm>
          </p:grpSpPr>
          <p:sp>
            <p:nvSpPr>
              <p:cNvPr id="521" name="Google Shape;521;p19"/>
              <p:cNvSpPr/>
              <p:nvPr/>
            </p:nvSpPr>
            <p:spPr>
              <a:xfrm>
                <a:off x="6285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22" name="Google Shape;522;p19"/>
              <p:cNvSpPr/>
              <p:nvPr/>
            </p:nvSpPr>
            <p:spPr>
              <a:xfrm>
                <a:off x="5712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23" name="Google Shape;523;p19"/>
          <p:cNvGrpSpPr/>
          <p:nvPr/>
        </p:nvGrpSpPr>
        <p:grpSpPr>
          <a:xfrm>
            <a:off x="2618216" y="2837168"/>
            <a:ext cx="230700" cy="849076"/>
            <a:chOff x="2628691" y="2382143"/>
            <a:chExt cx="230700" cy="849076"/>
          </a:xfrm>
        </p:grpSpPr>
        <p:cxnSp>
          <p:nvCxnSpPr>
            <p:cNvPr id="524" name="Google Shape;524;p19"/>
            <p:cNvCxnSpPr/>
            <p:nvPr/>
          </p:nvCxnSpPr>
          <p:spPr>
            <a:xfrm>
              <a:off x="2746150" y="2447263"/>
              <a:ext cx="0" cy="672600"/>
            </a:xfrm>
            <a:prstGeom prst="straightConnector1">
              <a:avLst/>
            </a:prstGeom>
            <a:noFill/>
            <a:ln cap="flat" cmpd="sng" w="9525">
              <a:solidFill>
                <a:srgbClr val="333333"/>
              </a:solidFill>
              <a:prstDash val="dot"/>
              <a:round/>
              <a:headEnd len="sm" w="sm" type="none"/>
              <a:tailEnd len="sm" w="sm" type="none"/>
            </a:ln>
          </p:spPr>
        </p:cxnSp>
        <p:sp>
          <p:nvSpPr>
            <p:cNvPr id="525" name="Google Shape;525;p19"/>
            <p:cNvSpPr/>
            <p:nvPr/>
          </p:nvSpPr>
          <p:spPr>
            <a:xfrm>
              <a:off x="26859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26" name="Google Shape;526;p19"/>
            <p:cNvSpPr/>
            <p:nvPr/>
          </p:nvSpPr>
          <p:spPr>
            <a:xfrm>
              <a:off x="26286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7" name="Google Shape;527;p19"/>
          <p:cNvGrpSpPr/>
          <p:nvPr/>
        </p:nvGrpSpPr>
        <p:grpSpPr>
          <a:xfrm>
            <a:off x="4370816" y="2837168"/>
            <a:ext cx="230700" cy="849076"/>
            <a:chOff x="3695491" y="2382143"/>
            <a:chExt cx="230700" cy="849076"/>
          </a:xfrm>
        </p:grpSpPr>
        <p:cxnSp>
          <p:nvCxnSpPr>
            <p:cNvPr id="528" name="Google Shape;528;p19"/>
            <p:cNvCxnSpPr/>
            <p:nvPr/>
          </p:nvCxnSpPr>
          <p:spPr>
            <a:xfrm>
              <a:off x="3812950" y="2447263"/>
              <a:ext cx="0" cy="672600"/>
            </a:xfrm>
            <a:prstGeom prst="straightConnector1">
              <a:avLst/>
            </a:prstGeom>
            <a:noFill/>
            <a:ln cap="flat" cmpd="sng" w="9525">
              <a:solidFill>
                <a:srgbClr val="333333"/>
              </a:solidFill>
              <a:prstDash val="dot"/>
              <a:round/>
              <a:headEnd len="sm" w="sm" type="none"/>
              <a:tailEnd len="sm" w="sm" type="none"/>
            </a:ln>
          </p:spPr>
        </p:cxnSp>
        <p:sp>
          <p:nvSpPr>
            <p:cNvPr id="529" name="Google Shape;529;p19"/>
            <p:cNvSpPr/>
            <p:nvPr/>
          </p:nvSpPr>
          <p:spPr>
            <a:xfrm>
              <a:off x="37527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30" name="Google Shape;530;p19"/>
            <p:cNvSpPr/>
            <p:nvPr/>
          </p:nvSpPr>
          <p:spPr>
            <a:xfrm>
              <a:off x="36954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1" name="Google Shape;531;p19"/>
          <p:cNvGrpSpPr/>
          <p:nvPr/>
        </p:nvGrpSpPr>
        <p:grpSpPr>
          <a:xfrm>
            <a:off x="6123416" y="2837168"/>
            <a:ext cx="230700" cy="849076"/>
            <a:chOff x="4686091" y="2382143"/>
            <a:chExt cx="230700" cy="849076"/>
          </a:xfrm>
        </p:grpSpPr>
        <p:cxnSp>
          <p:nvCxnSpPr>
            <p:cNvPr id="532" name="Google Shape;532;p19"/>
            <p:cNvCxnSpPr/>
            <p:nvPr/>
          </p:nvCxnSpPr>
          <p:spPr>
            <a:xfrm>
              <a:off x="4803550" y="2447263"/>
              <a:ext cx="0" cy="672600"/>
            </a:xfrm>
            <a:prstGeom prst="straightConnector1">
              <a:avLst/>
            </a:prstGeom>
            <a:noFill/>
            <a:ln cap="flat" cmpd="sng" w="9525">
              <a:solidFill>
                <a:srgbClr val="333333"/>
              </a:solidFill>
              <a:prstDash val="dot"/>
              <a:round/>
              <a:headEnd len="sm" w="sm" type="none"/>
              <a:tailEnd len="sm" w="sm" type="none"/>
            </a:ln>
          </p:spPr>
        </p:cxnSp>
        <p:sp>
          <p:nvSpPr>
            <p:cNvPr id="533" name="Google Shape;533;p19"/>
            <p:cNvSpPr/>
            <p:nvPr/>
          </p:nvSpPr>
          <p:spPr>
            <a:xfrm>
              <a:off x="47433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34" name="Google Shape;534;p19"/>
            <p:cNvSpPr/>
            <p:nvPr/>
          </p:nvSpPr>
          <p:spPr>
            <a:xfrm>
              <a:off x="46860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5" name="Google Shape;535;p19"/>
          <p:cNvGrpSpPr/>
          <p:nvPr/>
        </p:nvGrpSpPr>
        <p:grpSpPr>
          <a:xfrm>
            <a:off x="7876016" y="2837168"/>
            <a:ext cx="230700" cy="849076"/>
            <a:chOff x="6286291" y="2382143"/>
            <a:chExt cx="230700" cy="849076"/>
          </a:xfrm>
        </p:grpSpPr>
        <p:cxnSp>
          <p:nvCxnSpPr>
            <p:cNvPr id="536" name="Google Shape;536;p19"/>
            <p:cNvCxnSpPr/>
            <p:nvPr/>
          </p:nvCxnSpPr>
          <p:spPr>
            <a:xfrm>
              <a:off x="6403750" y="2447263"/>
              <a:ext cx="0" cy="672600"/>
            </a:xfrm>
            <a:prstGeom prst="straightConnector1">
              <a:avLst/>
            </a:prstGeom>
            <a:noFill/>
            <a:ln cap="flat" cmpd="sng" w="9525">
              <a:solidFill>
                <a:srgbClr val="333333"/>
              </a:solidFill>
              <a:prstDash val="dot"/>
              <a:round/>
              <a:headEnd len="sm" w="sm" type="none"/>
              <a:tailEnd len="sm" w="sm" type="none"/>
            </a:ln>
          </p:spPr>
        </p:cxnSp>
        <p:sp>
          <p:nvSpPr>
            <p:cNvPr id="537" name="Google Shape;537;p19"/>
            <p:cNvSpPr/>
            <p:nvPr/>
          </p:nvSpPr>
          <p:spPr>
            <a:xfrm>
              <a:off x="6343589" y="2382143"/>
              <a:ext cx="120300" cy="114900"/>
            </a:xfrm>
            <a:prstGeom prst="ellipse">
              <a:avLst/>
            </a:prstGeom>
            <a:solidFill>
              <a:srgbClr val="FFFFFF"/>
            </a:solidFill>
            <a:ln cap="flat" cmpd="sng" w="952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38" name="Google Shape;538;p19"/>
            <p:cNvSpPr/>
            <p:nvPr/>
          </p:nvSpPr>
          <p:spPr>
            <a:xfrm>
              <a:off x="6286291" y="3001719"/>
              <a:ext cx="230700" cy="229500"/>
            </a:xfrm>
            <a:prstGeom prst="ellipse">
              <a:avLst/>
            </a:prstGeom>
            <a:solidFill>
              <a:srgbClr val="47CFE2"/>
            </a:solidFill>
            <a:ln cap="flat" cmpd="sng" w="38100">
              <a:solidFill>
                <a:srgbClr val="F8F8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9" name="Google Shape;539;p19"/>
          <p:cNvSpPr txBox="1"/>
          <p:nvPr/>
        </p:nvSpPr>
        <p:spPr>
          <a:xfrm>
            <a:off x="382075" y="2108400"/>
            <a:ext cx="1514700" cy="9621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Montserrat"/>
                <a:ea typeface="Montserrat"/>
                <a:cs typeface="Montserrat"/>
                <a:sym typeface="Montserrat"/>
              </a:rPr>
              <a:t>your customer shares CBAM </a:t>
            </a:r>
            <a:endParaRPr b="1"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relevant </a:t>
            </a:r>
            <a:r>
              <a:rPr b="1" i="0" lang="en" sz="700" u="none" cap="none" strike="noStrike">
                <a:solidFill>
                  <a:srgbClr val="000000"/>
                </a:solidFill>
                <a:latin typeface="Montserrat"/>
                <a:ea typeface="Montserrat"/>
                <a:cs typeface="Montserrat"/>
                <a:sym typeface="Montserrat"/>
              </a:rPr>
              <a:t>import data</a:t>
            </a:r>
            <a:r>
              <a:rPr b="0" i="0" lang="en" sz="700" u="none" cap="none" strike="noStrike">
                <a:solidFill>
                  <a:srgbClr val="000000"/>
                </a:solidFill>
                <a:latin typeface="Montserrat"/>
                <a:ea typeface="Montserrat"/>
                <a:cs typeface="Montserrat"/>
                <a:sym typeface="Montserrat"/>
              </a:rPr>
              <a:t> with carbmee by uploading it</a:t>
            </a:r>
            <a:endParaRPr b="0" i="0" sz="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Montserrat"/>
                <a:ea typeface="Montserrat"/>
                <a:cs typeface="Montserrat"/>
                <a:sym typeface="Montserrat"/>
              </a:rPr>
              <a:t>to carbmee </a:t>
            </a:r>
            <a:r>
              <a:rPr b="0" i="0" lang="en" sz="700" u="none" cap="none" strike="noStrike">
                <a:solidFill>
                  <a:srgbClr val="000000"/>
                </a:solidFill>
                <a:latin typeface="Montserrat Light"/>
                <a:ea typeface="Montserrat Light"/>
                <a:cs typeface="Montserrat Light"/>
                <a:sym typeface="Montserrat Light"/>
              </a:rPr>
              <a:t>EIS</a:t>
            </a:r>
            <a:r>
              <a:rPr b="0" baseline="30000" i="0" lang="en" sz="700" u="none" cap="none" strike="noStrike">
                <a:solidFill>
                  <a:srgbClr val="000000"/>
                </a:solidFill>
                <a:latin typeface="Montserrat Light"/>
                <a:ea typeface="Montserrat Light"/>
                <a:cs typeface="Montserrat Light"/>
                <a:sym typeface="Montserrat Light"/>
              </a:rPr>
              <a:t>TM</a:t>
            </a:r>
            <a:endParaRPr b="0" baseline="3000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p:txBody>
      </p:sp>
      <p:sp>
        <p:nvSpPr>
          <p:cNvPr id="540" name="Google Shape;540;p19"/>
          <p:cNvSpPr txBox="1"/>
          <p:nvPr/>
        </p:nvSpPr>
        <p:spPr>
          <a:xfrm>
            <a:off x="2074675" y="2108400"/>
            <a:ext cx="1695900" cy="9621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chemeClr val="dk1"/>
                </a:solidFill>
                <a:latin typeface="Montserrat"/>
                <a:ea typeface="Montserrat"/>
                <a:cs typeface="Montserrat"/>
                <a:sym typeface="Montserrat"/>
              </a:rPr>
              <a:t>carbmee enriches the data</a:t>
            </a:r>
            <a:r>
              <a:rPr b="0" i="0" lang="en" sz="700" u="none" cap="none" strike="noStrike">
                <a:solidFill>
                  <a:schemeClr val="dk1"/>
                </a:solidFill>
                <a:latin typeface="Montserrat Light"/>
                <a:ea typeface="Montserrat Light"/>
                <a:cs typeface="Montserrat Light"/>
                <a:sym typeface="Montserrat Light"/>
              </a:rPr>
              <a:t> for the supplier onboarding. You receive access to supplier relevant data </a:t>
            </a:r>
            <a:endParaRPr b="0" i="1" sz="700" u="none" cap="none" strike="noStrike">
              <a:solidFill>
                <a:srgbClr val="000000"/>
              </a:solidFill>
              <a:latin typeface="Montserrat Light"/>
              <a:ea typeface="Montserrat Light"/>
              <a:cs typeface="Montserrat Light"/>
              <a:sym typeface="Montserrat Light"/>
            </a:endParaRPr>
          </a:p>
        </p:txBody>
      </p:sp>
      <p:sp>
        <p:nvSpPr>
          <p:cNvPr id="541" name="Google Shape;541;p19"/>
          <p:cNvSpPr txBox="1"/>
          <p:nvPr/>
        </p:nvSpPr>
        <p:spPr>
          <a:xfrm>
            <a:off x="3948475" y="2108400"/>
            <a:ext cx="1514700" cy="9621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Montserrat Light"/>
                <a:ea typeface="Montserrat Light"/>
                <a:cs typeface="Montserrat Light"/>
                <a:sym typeface="Montserrat Light"/>
              </a:rPr>
              <a:t>Within the training sessions you </a:t>
            </a:r>
            <a:r>
              <a:rPr b="1" i="0" lang="en" sz="700" u="none" cap="none" strike="noStrike">
                <a:solidFill>
                  <a:srgbClr val="000000"/>
                </a:solidFill>
                <a:latin typeface="Montserrat"/>
                <a:ea typeface="Montserrat"/>
                <a:cs typeface="Montserrat"/>
                <a:sym typeface="Montserrat"/>
              </a:rPr>
              <a:t>learn how to work with CBAM data</a:t>
            </a:r>
            <a:r>
              <a:rPr b="0" i="0" lang="en" sz="700" u="none" cap="none" strike="noStrike">
                <a:solidFill>
                  <a:srgbClr val="000000"/>
                </a:solidFill>
                <a:latin typeface="Montserrat Light"/>
                <a:ea typeface="Montserrat Light"/>
                <a:cs typeface="Montserrat Light"/>
                <a:sym typeface="Montserrat Light"/>
              </a:rPr>
              <a:t>. You can either use carbmee approach or use the EU CBAM template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p:txBody>
      </p:sp>
      <p:sp>
        <p:nvSpPr>
          <p:cNvPr id="542" name="Google Shape;542;p19"/>
          <p:cNvSpPr txBox="1"/>
          <p:nvPr/>
        </p:nvSpPr>
        <p:spPr>
          <a:xfrm>
            <a:off x="5641075" y="2108400"/>
            <a:ext cx="1695900" cy="10497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Montserrat Light"/>
                <a:ea typeface="Montserrat Light"/>
                <a:cs typeface="Montserrat Light"/>
                <a:sym typeface="Montserrat Light"/>
              </a:rPr>
              <a:t>After </a:t>
            </a:r>
            <a:r>
              <a:rPr b="1" i="0" lang="en" sz="700" u="none" cap="none" strike="noStrike">
                <a:solidFill>
                  <a:srgbClr val="000000"/>
                </a:solidFill>
                <a:latin typeface="Montserrat"/>
                <a:ea typeface="Montserrat"/>
                <a:cs typeface="Montserrat"/>
                <a:sym typeface="Montserrat"/>
              </a:rPr>
              <a:t>collecting or enriching</a:t>
            </a:r>
            <a:r>
              <a:rPr b="0" i="0" lang="en" sz="700" u="none" cap="none" strike="noStrike">
                <a:solidFill>
                  <a:srgbClr val="000000"/>
                </a:solidFill>
                <a:latin typeface="Montserrat Light"/>
                <a:ea typeface="Montserrat Light"/>
                <a:cs typeface="Montserrat Light"/>
                <a:sym typeface="Montserrat Light"/>
              </a:rPr>
              <a:t> your data, carbmee automatically updates the data in carbmee EIS</a:t>
            </a:r>
            <a:r>
              <a:rPr b="0" baseline="30000" i="0" lang="en" sz="700" u="none" cap="none" strike="noStrike">
                <a:solidFill>
                  <a:srgbClr val="000000"/>
                </a:solidFill>
                <a:latin typeface="Montserrat Light"/>
                <a:ea typeface="Montserrat Light"/>
                <a:cs typeface="Montserrat Light"/>
                <a:sym typeface="Montserrat Light"/>
              </a:rPr>
              <a:t>TM </a:t>
            </a:r>
            <a:r>
              <a:rPr b="0" i="0" lang="en" sz="700" u="none" cap="none" strike="noStrike">
                <a:solidFill>
                  <a:srgbClr val="000000"/>
                </a:solidFill>
                <a:latin typeface="Montserrat Light"/>
                <a:ea typeface="Montserrat Light"/>
                <a:cs typeface="Montserrat Light"/>
                <a:sym typeface="Montserrat Light"/>
              </a:rPr>
              <a:t>for your customer</a:t>
            </a:r>
            <a:endParaRPr b="0" i="0" sz="700" u="none" cap="none" strike="noStrike">
              <a:solidFill>
                <a:srgbClr val="000000"/>
              </a:solidFill>
              <a:latin typeface="Montserrat Light"/>
              <a:ea typeface="Montserrat Light"/>
              <a:cs typeface="Montserrat Light"/>
              <a:sym typeface="Montserrat Light"/>
            </a:endParaRPr>
          </a:p>
        </p:txBody>
      </p:sp>
      <p:sp>
        <p:nvSpPr>
          <p:cNvPr id="543" name="Google Shape;543;p19"/>
          <p:cNvSpPr txBox="1"/>
          <p:nvPr/>
        </p:nvSpPr>
        <p:spPr>
          <a:xfrm>
            <a:off x="7468675" y="2108400"/>
            <a:ext cx="1514700" cy="732300"/>
          </a:xfrm>
          <a:prstGeom prst="rect">
            <a:avLst/>
          </a:prstGeom>
          <a:noFill/>
          <a:ln>
            <a:noFill/>
          </a:ln>
        </p:spPr>
        <p:txBody>
          <a:bodyPr anchorCtr="0" anchor="t" bIns="54000" lIns="36000" spcFirstLastPara="1" rIns="18000" wrap="square" tIns="7200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Montserrat Light"/>
                <a:ea typeface="Montserrat Light"/>
                <a:cs typeface="Montserrat Light"/>
                <a:sym typeface="Montserrat Light"/>
              </a:rPr>
              <a:t>After finalising the data collection carbmee prepares the </a:t>
            </a:r>
            <a:r>
              <a:rPr b="1" i="0" lang="en" sz="700" u="none" cap="none" strike="noStrike">
                <a:solidFill>
                  <a:srgbClr val="000000"/>
                </a:solidFill>
                <a:latin typeface="Montserrat"/>
                <a:ea typeface="Montserrat"/>
                <a:cs typeface="Montserrat"/>
                <a:sym typeface="Montserrat"/>
              </a:rPr>
              <a:t>CBAM reports for your customer</a:t>
            </a:r>
            <a:endParaRPr b="1" i="0" sz="700" u="none" cap="none" strike="noStrike">
              <a:solidFill>
                <a:srgbClr val="000000"/>
              </a:solidFill>
              <a:latin typeface="Montserrat"/>
              <a:ea typeface="Montserrat"/>
              <a:cs typeface="Montserrat"/>
              <a:sym typeface="Montserrat"/>
            </a:endParaRPr>
          </a:p>
        </p:txBody>
      </p:sp>
      <p:sp>
        <p:nvSpPr>
          <p:cNvPr id="544" name="Google Shape;544;p19"/>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cxnSp>
        <p:nvCxnSpPr>
          <p:cNvPr id="549" name="Google Shape;549;p20"/>
          <p:cNvCxnSpPr/>
          <p:nvPr/>
        </p:nvCxnSpPr>
        <p:spPr>
          <a:xfrm flipH="1">
            <a:off x="4227725" y="1654350"/>
            <a:ext cx="8400" cy="3475800"/>
          </a:xfrm>
          <a:prstGeom prst="straightConnector1">
            <a:avLst/>
          </a:prstGeom>
          <a:noFill/>
          <a:ln cap="flat" cmpd="sng" w="19050">
            <a:solidFill>
              <a:srgbClr val="9E9E9E"/>
            </a:solidFill>
            <a:prstDash val="dot"/>
            <a:round/>
            <a:headEnd len="sm" w="sm" type="none"/>
            <a:tailEnd len="sm" w="sm" type="none"/>
          </a:ln>
        </p:spPr>
      </p:cxnSp>
      <p:sp>
        <p:nvSpPr>
          <p:cNvPr id="550" name="Google Shape;550;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Overview Data Requirements</a:t>
            </a:r>
            <a:endParaRPr/>
          </a:p>
        </p:txBody>
      </p:sp>
      <p:graphicFrame>
        <p:nvGraphicFramePr>
          <p:cNvPr id="551" name="Google Shape;551;p20"/>
          <p:cNvGraphicFramePr/>
          <p:nvPr/>
        </p:nvGraphicFramePr>
        <p:xfrm>
          <a:off x="837288" y="2265263"/>
          <a:ext cx="3000000" cy="3000000"/>
        </p:xfrm>
        <a:graphic>
          <a:graphicData uri="http://schemas.openxmlformats.org/drawingml/2006/table">
            <a:tbl>
              <a:tblPr>
                <a:noFill/>
                <a:tableStyleId>{570FDBA8-795D-47A7-9208-CB4733D1BB48}</a:tableStyleId>
              </a:tblPr>
              <a:tblGrid>
                <a:gridCol w="2064975"/>
              </a:tblGrid>
              <a:tr h="238225">
                <a:tc>
                  <a:txBody>
                    <a:bodyPr/>
                    <a:lstStyle/>
                    <a:p>
                      <a:pPr indent="0" lvl="0" marL="0" marR="0" rtl="0" algn="ctr">
                        <a:lnSpc>
                          <a:spcPct val="120000"/>
                        </a:lnSpc>
                        <a:spcBef>
                          <a:spcPts val="0"/>
                        </a:spcBef>
                        <a:spcAft>
                          <a:spcPts val="0"/>
                        </a:spcAft>
                        <a:buClr>
                          <a:srgbClr val="000000"/>
                        </a:buClr>
                        <a:buSzPts val="900"/>
                        <a:buFont typeface="Arial"/>
                        <a:buNone/>
                      </a:pPr>
                      <a:r>
                        <a:rPr lang="en" sz="1000" u="none" cap="none" strike="noStrike">
                          <a:solidFill>
                            <a:srgbClr val="000000"/>
                          </a:solidFill>
                          <a:latin typeface="Roboto"/>
                          <a:ea typeface="Roboto"/>
                          <a:cs typeface="Roboto"/>
                          <a:sym typeface="Roboto"/>
                        </a:rPr>
                        <a:t>MATERIALS</a:t>
                      </a:r>
                      <a:endParaRPr sz="1000" u="none" cap="none" strike="noStrike">
                        <a:solidFill>
                          <a:srgbClr val="000000"/>
                        </a:solidFill>
                        <a:latin typeface="Roboto"/>
                        <a:ea typeface="Roboto"/>
                        <a:cs typeface="Roboto"/>
                        <a:sym typeface="Roboto"/>
                      </a:endParaRPr>
                    </a:p>
                  </a:txBody>
                  <a:tcPr marT="91425" marB="91425" marR="91425" marL="91425">
                    <a:lnL cap="flat" cmpd="sng" w="38100">
                      <a:solidFill>
                        <a:srgbClr val="59C0D6">
                          <a:alpha val="0"/>
                        </a:srgbClr>
                      </a:solidFill>
                      <a:prstDash val="solid"/>
                      <a:round/>
                      <a:headEnd len="sm" w="sm" type="none"/>
                      <a:tailEnd len="sm" w="sm" type="none"/>
                    </a:lnL>
                    <a:lnR cap="flat" cmpd="sng" w="38100">
                      <a:solidFill>
                        <a:srgbClr val="59C0D6">
                          <a:alpha val="0"/>
                        </a:srgbClr>
                      </a:solidFill>
                      <a:prstDash val="solid"/>
                      <a:round/>
                      <a:headEnd len="sm" w="sm" type="none"/>
                      <a:tailEnd len="sm" w="sm" type="none"/>
                    </a:lnR>
                    <a:lnT cap="flat" cmpd="sng" w="38100">
                      <a:solidFill>
                        <a:srgbClr val="59C0D6">
                          <a:alpha val="0"/>
                        </a:srgbClr>
                      </a:solidFill>
                      <a:prstDash val="solid"/>
                      <a:round/>
                      <a:headEnd len="sm" w="sm" type="none"/>
                      <a:tailEnd len="sm" w="sm" type="none"/>
                    </a:lnT>
                    <a:lnB cap="flat" cmpd="sng" w="38100">
                      <a:solidFill>
                        <a:srgbClr val="59C0D6">
                          <a:alpha val="0"/>
                        </a:srgbClr>
                      </a:solidFill>
                      <a:prstDash val="solid"/>
                      <a:round/>
                      <a:headEnd len="sm" w="sm" type="none"/>
                      <a:tailEnd len="sm" w="sm" type="none"/>
                    </a:lnB>
                    <a:solidFill>
                      <a:srgbClr val="59C0D6"/>
                    </a:solidFill>
                  </a:tcPr>
                </a:tc>
              </a:tr>
              <a:tr h="238225">
                <a:tc>
                  <a:txBody>
                    <a:bodyPr/>
                    <a:lstStyle/>
                    <a:p>
                      <a:pPr indent="0" lvl="0" marL="0" marR="0" rtl="0" algn="l">
                        <a:lnSpc>
                          <a:spcPct val="120000"/>
                        </a:lnSpc>
                        <a:spcBef>
                          <a:spcPts val="0"/>
                        </a:spcBef>
                        <a:spcAft>
                          <a:spcPts val="0"/>
                        </a:spcAft>
                        <a:buClr>
                          <a:srgbClr val="000000"/>
                        </a:buClr>
                        <a:buSzPts val="700"/>
                        <a:buFont typeface="Arial"/>
                        <a:buNone/>
                      </a:pPr>
                      <a:r>
                        <a:rPr lang="en" sz="1000" u="none" cap="none" strike="noStrike">
                          <a:solidFill>
                            <a:srgbClr val="000000"/>
                          </a:solidFill>
                          <a:latin typeface="Roboto"/>
                          <a:ea typeface="Roboto"/>
                          <a:cs typeface="Roboto"/>
                          <a:sym typeface="Roboto"/>
                        </a:rPr>
                        <a:t>Material Number</a:t>
                      </a:r>
                      <a:endParaRPr sz="1000" u="none" cap="none" strike="noStrike">
                        <a:latin typeface="Roboto"/>
                        <a:ea typeface="Roboto"/>
                        <a:cs typeface="Roboto"/>
                        <a:sym typeface="Roboto"/>
                      </a:endParaRPr>
                    </a:p>
                  </a:txBody>
                  <a:tcPr marT="91425" marB="91425" marR="91425" marL="91425">
                    <a:lnL cap="flat" cmpd="sng" w="38100">
                      <a:solidFill>
                        <a:srgbClr val="59C0D6">
                          <a:alpha val="0"/>
                        </a:srgbClr>
                      </a:solidFill>
                      <a:prstDash val="solid"/>
                      <a:round/>
                      <a:headEnd len="sm" w="sm" type="none"/>
                      <a:tailEnd len="sm" w="sm" type="none"/>
                    </a:lnL>
                    <a:lnR cap="flat" cmpd="sng" w="38100">
                      <a:solidFill>
                        <a:srgbClr val="59C0D6">
                          <a:alpha val="0"/>
                        </a:srgbClr>
                      </a:solidFill>
                      <a:prstDash val="solid"/>
                      <a:round/>
                      <a:headEnd len="sm" w="sm" type="none"/>
                      <a:tailEnd len="sm" w="sm" type="none"/>
                    </a:lnR>
                    <a:lnT cap="flat" cmpd="sng" w="38100">
                      <a:solidFill>
                        <a:srgbClr val="59C0D6">
                          <a:alpha val="0"/>
                        </a:srgbClr>
                      </a:solidFill>
                      <a:prstDash val="solid"/>
                      <a:round/>
                      <a:headEnd len="sm" w="sm" type="none"/>
                      <a:tailEnd len="sm" w="sm" type="none"/>
                    </a:lnT>
                    <a:lnB cap="flat" cmpd="sng" w="38100">
                      <a:solidFill>
                        <a:srgbClr val="59C0D6"/>
                      </a:solidFill>
                      <a:prstDash val="solid"/>
                      <a:round/>
                      <a:headEnd len="sm" w="sm" type="none"/>
                      <a:tailEnd len="sm" w="sm" type="none"/>
                    </a:lnB>
                    <a:solidFill>
                      <a:srgbClr val="ECF6FF"/>
                    </a:solidFill>
                  </a:tcPr>
                </a:tc>
              </a:tr>
              <a:tr h="238225">
                <a:tc>
                  <a:txBody>
                    <a:bodyPr/>
                    <a:lstStyle/>
                    <a:p>
                      <a:pPr indent="0" lvl="0" marL="0" marR="0" rtl="0" algn="l">
                        <a:lnSpc>
                          <a:spcPct val="120000"/>
                        </a:lnSpc>
                        <a:spcBef>
                          <a:spcPts val="0"/>
                        </a:spcBef>
                        <a:spcAft>
                          <a:spcPts val="0"/>
                        </a:spcAft>
                        <a:buClr>
                          <a:srgbClr val="000000"/>
                        </a:buClr>
                        <a:buSzPts val="700"/>
                        <a:buFont typeface="Arial"/>
                        <a:buNone/>
                      </a:pPr>
                      <a:r>
                        <a:rPr lang="en" sz="1000" u="none" cap="none" strike="noStrike">
                          <a:solidFill>
                            <a:srgbClr val="000000"/>
                          </a:solidFill>
                          <a:latin typeface="Roboto"/>
                          <a:ea typeface="Roboto"/>
                          <a:cs typeface="Roboto"/>
                          <a:sym typeface="Roboto"/>
                        </a:rPr>
                        <a:t>CN Code</a:t>
                      </a:r>
                      <a:endParaRPr sz="1000" u="none" cap="none" strike="noStrike">
                        <a:latin typeface="Roboto"/>
                        <a:ea typeface="Roboto"/>
                        <a:cs typeface="Roboto"/>
                        <a:sym typeface="Roboto"/>
                      </a:endParaRPr>
                    </a:p>
                  </a:txBody>
                  <a:tcPr marT="91425" marB="91425" marR="91425" marL="91425">
                    <a:lnL cap="flat" cmpd="sng" w="38100">
                      <a:solidFill>
                        <a:srgbClr val="59C0D6"/>
                      </a:solidFill>
                      <a:prstDash val="solid"/>
                      <a:round/>
                      <a:headEnd len="sm" w="sm" type="none"/>
                      <a:tailEnd len="sm" w="sm" type="none"/>
                    </a:lnL>
                    <a:lnR cap="flat" cmpd="sng" w="38100">
                      <a:solidFill>
                        <a:srgbClr val="59C0D6"/>
                      </a:solidFill>
                      <a:prstDash val="solid"/>
                      <a:round/>
                      <a:headEnd len="sm" w="sm" type="none"/>
                      <a:tailEnd len="sm" w="sm" type="none"/>
                    </a:lnR>
                    <a:lnT cap="flat" cmpd="sng" w="38100">
                      <a:solidFill>
                        <a:srgbClr val="59C0D6"/>
                      </a:solidFill>
                      <a:prstDash val="solid"/>
                      <a:round/>
                      <a:headEnd len="sm" w="sm" type="none"/>
                      <a:tailEnd len="sm" w="sm" type="none"/>
                    </a:lnT>
                    <a:lnB cap="flat" cmpd="sng" w="38100">
                      <a:solidFill>
                        <a:srgbClr val="59C0D6"/>
                      </a:solidFill>
                      <a:prstDash val="solid"/>
                      <a:round/>
                      <a:headEnd len="sm" w="sm" type="none"/>
                      <a:tailEnd len="sm" w="sm" type="none"/>
                    </a:lnB>
                    <a:solidFill>
                      <a:srgbClr val="ECF6FF"/>
                    </a:solidFill>
                  </a:tcPr>
                </a:tc>
              </a:tr>
              <a:tr h="238225">
                <a:tc>
                  <a:txBody>
                    <a:bodyPr/>
                    <a:lstStyle/>
                    <a:p>
                      <a:pPr indent="0" lvl="0" marL="0" marR="0" rtl="0" algn="l">
                        <a:lnSpc>
                          <a:spcPct val="120000"/>
                        </a:lnSpc>
                        <a:spcBef>
                          <a:spcPts val="0"/>
                        </a:spcBef>
                        <a:spcAft>
                          <a:spcPts val="0"/>
                        </a:spcAft>
                        <a:buClr>
                          <a:srgbClr val="000000"/>
                        </a:buClr>
                        <a:buSzPts val="1100"/>
                        <a:buFont typeface="Arial"/>
                        <a:buNone/>
                      </a:pPr>
                      <a:r>
                        <a:rPr lang="en" sz="1000" u="none" cap="none" strike="noStrike">
                          <a:latin typeface="Roboto"/>
                          <a:ea typeface="Roboto"/>
                          <a:cs typeface="Roboto"/>
                          <a:sym typeface="Roboto"/>
                        </a:rPr>
                        <a:t>Quantity Imported</a:t>
                      </a:r>
                      <a:endParaRPr sz="1000" u="none" cap="none" strike="noStrike">
                        <a:solidFill>
                          <a:srgbClr val="000000"/>
                        </a:solidFill>
                        <a:latin typeface="Roboto"/>
                        <a:ea typeface="Roboto"/>
                        <a:cs typeface="Roboto"/>
                        <a:sym typeface="Roboto"/>
                      </a:endParaRPr>
                    </a:p>
                  </a:txBody>
                  <a:tcPr marT="91425" marB="91425" marR="91425" marL="91425">
                    <a:lnL cap="flat" cmpd="sng" w="38100">
                      <a:solidFill>
                        <a:srgbClr val="59C0D6"/>
                      </a:solidFill>
                      <a:prstDash val="solid"/>
                      <a:round/>
                      <a:headEnd len="sm" w="sm" type="none"/>
                      <a:tailEnd len="sm" w="sm" type="none"/>
                    </a:lnL>
                    <a:lnR cap="flat" cmpd="sng" w="38100">
                      <a:solidFill>
                        <a:srgbClr val="59C0D6"/>
                      </a:solidFill>
                      <a:prstDash val="solid"/>
                      <a:round/>
                      <a:headEnd len="sm" w="sm" type="none"/>
                      <a:tailEnd len="sm" w="sm" type="none"/>
                    </a:lnR>
                    <a:lnT cap="flat" cmpd="sng" w="38100">
                      <a:solidFill>
                        <a:srgbClr val="59C0D6"/>
                      </a:solidFill>
                      <a:prstDash val="solid"/>
                      <a:round/>
                      <a:headEnd len="sm" w="sm" type="none"/>
                      <a:tailEnd len="sm" w="sm" type="none"/>
                    </a:lnT>
                    <a:lnB cap="flat" cmpd="sng" w="38100">
                      <a:solidFill>
                        <a:srgbClr val="59C0D6"/>
                      </a:solidFill>
                      <a:prstDash val="solid"/>
                      <a:round/>
                      <a:headEnd len="sm" w="sm" type="none"/>
                      <a:tailEnd len="sm" w="sm" type="none"/>
                    </a:lnB>
                    <a:solidFill>
                      <a:srgbClr val="ECF6FF"/>
                    </a:solidFill>
                  </a:tcPr>
                </a:tc>
              </a:tr>
            </a:tbl>
          </a:graphicData>
        </a:graphic>
      </p:graphicFrame>
      <p:sp>
        <p:nvSpPr>
          <p:cNvPr id="552" name="Google Shape;552;p20"/>
          <p:cNvSpPr/>
          <p:nvPr/>
        </p:nvSpPr>
        <p:spPr>
          <a:xfrm>
            <a:off x="5275183" y="4136050"/>
            <a:ext cx="2911800" cy="718800"/>
          </a:xfrm>
          <a:prstGeom prst="roundRect">
            <a:avLst>
              <a:gd fmla="val 6609" name="adj"/>
            </a:avLst>
          </a:prstGeom>
          <a:solidFill>
            <a:srgbClr val="024873"/>
          </a:solidFill>
          <a:ln cap="flat" cmpd="sng" w="38100">
            <a:solidFill>
              <a:srgbClr val="59C0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000" u="none" cap="none" strike="noStrike">
                <a:solidFill>
                  <a:srgbClr val="FFFFFF"/>
                </a:solidFill>
                <a:latin typeface="Roboto"/>
                <a:ea typeface="Roboto"/>
                <a:cs typeface="Roboto"/>
                <a:sym typeface="Roboto"/>
              </a:rPr>
              <a:t>Installation Information</a:t>
            </a:r>
            <a:endParaRPr b="0" i="0" sz="1000" u="none" cap="none" strike="noStrike">
              <a:solidFill>
                <a:srgbClr val="FFFFFF"/>
              </a:solidFill>
              <a:latin typeface="Roboto"/>
              <a:ea typeface="Roboto"/>
              <a:cs typeface="Roboto"/>
              <a:sym typeface="Roboto"/>
            </a:endParaRPr>
          </a:p>
        </p:txBody>
      </p:sp>
      <p:sp>
        <p:nvSpPr>
          <p:cNvPr id="553" name="Google Shape;553;p20"/>
          <p:cNvSpPr/>
          <p:nvPr/>
        </p:nvSpPr>
        <p:spPr>
          <a:xfrm>
            <a:off x="5275175" y="2029950"/>
            <a:ext cx="2911800" cy="1841700"/>
          </a:xfrm>
          <a:prstGeom prst="roundRect">
            <a:avLst>
              <a:gd fmla="val 6609" name="adj"/>
            </a:avLst>
          </a:prstGeom>
          <a:solidFill>
            <a:srgbClr val="024873"/>
          </a:solidFill>
          <a:ln cap="flat" cmpd="sng" w="38100">
            <a:solidFill>
              <a:srgbClr val="59C0D6"/>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FFFFFF"/>
              </a:buClr>
              <a:buSzPts val="1000"/>
              <a:buFont typeface="Roboto"/>
              <a:buChar char="●"/>
            </a:pPr>
            <a:r>
              <a:rPr b="0" i="0" lang="en" sz="1000" u="none" cap="none" strike="noStrike">
                <a:solidFill>
                  <a:srgbClr val="FFFFFF"/>
                </a:solidFill>
                <a:latin typeface="Roboto"/>
                <a:ea typeface="Roboto"/>
                <a:cs typeface="Roboto"/>
                <a:sym typeface="Roboto"/>
              </a:rPr>
              <a:t>Direct Embedded Emissions</a:t>
            </a:r>
            <a:endParaRPr b="0" i="0" sz="1000" u="none" cap="none" strike="noStrike">
              <a:solidFill>
                <a:srgbClr val="FFFFFF"/>
              </a:solidFill>
              <a:latin typeface="Roboto"/>
              <a:ea typeface="Roboto"/>
              <a:cs typeface="Roboto"/>
              <a:sym typeface="Roboto"/>
            </a:endParaRPr>
          </a:p>
          <a:p>
            <a:pPr indent="-292100" lvl="0" marL="457200" marR="0" rtl="0" algn="l">
              <a:lnSpc>
                <a:spcPct val="100000"/>
              </a:lnSpc>
              <a:spcBef>
                <a:spcPts val="0"/>
              </a:spcBef>
              <a:spcAft>
                <a:spcPts val="0"/>
              </a:spcAft>
              <a:buClr>
                <a:srgbClr val="FFFFFF"/>
              </a:buClr>
              <a:buSzPts val="1000"/>
              <a:buFont typeface="Roboto"/>
              <a:buChar char="●"/>
            </a:pPr>
            <a:r>
              <a:rPr b="0" i="0" lang="en" sz="1000" u="none" cap="none" strike="noStrike">
                <a:solidFill>
                  <a:srgbClr val="FFFFFF"/>
                </a:solidFill>
                <a:latin typeface="Roboto"/>
                <a:ea typeface="Roboto"/>
                <a:cs typeface="Roboto"/>
                <a:sym typeface="Roboto"/>
              </a:rPr>
              <a:t>Indirect Embedded Emissions</a:t>
            </a:r>
            <a:endParaRPr b="0" i="0" sz="1000" u="none" cap="none" strike="noStrike">
              <a:solidFill>
                <a:srgbClr val="FFFFFF"/>
              </a:solidFill>
              <a:latin typeface="Roboto"/>
              <a:ea typeface="Roboto"/>
              <a:cs typeface="Roboto"/>
              <a:sym typeface="Roboto"/>
            </a:endParaRPr>
          </a:p>
          <a:p>
            <a:pPr indent="-292100" lvl="0" marL="457200" marR="0" rtl="0" algn="l">
              <a:lnSpc>
                <a:spcPct val="100000"/>
              </a:lnSpc>
              <a:spcBef>
                <a:spcPts val="0"/>
              </a:spcBef>
              <a:spcAft>
                <a:spcPts val="0"/>
              </a:spcAft>
              <a:buClr>
                <a:srgbClr val="FFFFFF"/>
              </a:buClr>
              <a:buSzPts val="1000"/>
              <a:buFont typeface="Roboto"/>
              <a:buChar char="●"/>
            </a:pPr>
            <a:r>
              <a:rPr b="0" i="0" lang="en" sz="1000" u="none" cap="none" strike="noStrike">
                <a:solidFill>
                  <a:srgbClr val="FFFFFF"/>
                </a:solidFill>
                <a:latin typeface="Roboto"/>
                <a:ea typeface="Roboto"/>
                <a:cs typeface="Roboto"/>
                <a:sym typeface="Roboto"/>
              </a:rPr>
              <a:t>Precursors</a:t>
            </a:r>
            <a:endParaRPr b="0" i="0" sz="1000" u="none" cap="none" strike="noStrike">
              <a:solidFill>
                <a:srgbClr val="FFFFFF"/>
              </a:solidFill>
              <a:latin typeface="Roboto"/>
              <a:ea typeface="Roboto"/>
              <a:cs typeface="Roboto"/>
              <a:sym typeface="Roboto"/>
            </a:endParaRPr>
          </a:p>
          <a:p>
            <a:pPr indent="-292100" lvl="0" marL="457200" marR="0" rtl="0" algn="l">
              <a:lnSpc>
                <a:spcPct val="100000"/>
              </a:lnSpc>
              <a:spcBef>
                <a:spcPts val="0"/>
              </a:spcBef>
              <a:spcAft>
                <a:spcPts val="0"/>
              </a:spcAft>
              <a:buClr>
                <a:srgbClr val="FFFFFF"/>
              </a:buClr>
              <a:buSzPts val="1000"/>
              <a:buFont typeface="Roboto"/>
              <a:buChar char="●"/>
            </a:pPr>
            <a:r>
              <a:rPr b="0" i="0" lang="en" sz="1000" u="none" cap="none" strike="noStrike">
                <a:solidFill>
                  <a:srgbClr val="FFFFFF"/>
                </a:solidFill>
                <a:latin typeface="Roboto"/>
                <a:ea typeface="Roboto"/>
                <a:cs typeface="Roboto"/>
                <a:sym typeface="Roboto"/>
              </a:rPr>
              <a:t>Production Methods</a:t>
            </a:r>
            <a:endParaRPr b="0" i="0" sz="1000" u="none" cap="none" strike="noStrike">
              <a:solidFill>
                <a:srgbClr val="FFFFFF"/>
              </a:solidFill>
              <a:latin typeface="Roboto"/>
              <a:ea typeface="Roboto"/>
              <a:cs typeface="Roboto"/>
              <a:sym typeface="Roboto"/>
            </a:endParaRPr>
          </a:p>
          <a:p>
            <a:pPr indent="-292100" lvl="0" marL="457200" marR="0" rtl="0" algn="l">
              <a:lnSpc>
                <a:spcPct val="100000"/>
              </a:lnSpc>
              <a:spcBef>
                <a:spcPts val="0"/>
              </a:spcBef>
              <a:spcAft>
                <a:spcPts val="0"/>
              </a:spcAft>
              <a:buClr>
                <a:srgbClr val="FFFFFF"/>
              </a:buClr>
              <a:buSzPts val="1000"/>
              <a:buFont typeface="Roboto"/>
              <a:buChar char="●"/>
            </a:pPr>
            <a:r>
              <a:rPr b="0" i="0" lang="en" sz="1000" u="none" cap="none" strike="noStrike">
                <a:solidFill>
                  <a:srgbClr val="FFFFFF"/>
                </a:solidFill>
                <a:latin typeface="Roboto"/>
                <a:ea typeface="Roboto"/>
                <a:cs typeface="Roboto"/>
                <a:sym typeface="Roboto"/>
              </a:rPr>
              <a:t>Other qualifying parameters</a:t>
            </a:r>
            <a:endParaRPr b="0" i="0" sz="1000" u="none" cap="none" strike="noStrike">
              <a:solidFill>
                <a:srgbClr val="FFFFFF"/>
              </a:solidFill>
              <a:latin typeface="Roboto"/>
              <a:ea typeface="Roboto"/>
              <a:cs typeface="Roboto"/>
              <a:sym typeface="Roboto"/>
            </a:endParaRPr>
          </a:p>
          <a:p>
            <a:pPr indent="-292100" lvl="0" marL="457200" marR="0" rtl="0" algn="l">
              <a:lnSpc>
                <a:spcPct val="100000"/>
              </a:lnSpc>
              <a:spcBef>
                <a:spcPts val="0"/>
              </a:spcBef>
              <a:spcAft>
                <a:spcPts val="0"/>
              </a:spcAft>
              <a:buClr>
                <a:srgbClr val="FFFFFF"/>
              </a:buClr>
              <a:buSzPts val="1000"/>
              <a:buFont typeface="Roboto"/>
              <a:buChar char="●"/>
            </a:pPr>
            <a:r>
              <a:rPr b="0" i="0" lang="en" sz="1000" u="none" cap="none" strike="noStrike">
                <a:solidFill>
                  <a:srgbClr val="FFFFFF"/>
                </a:solidFill>
                <a:latin typeface="Roboto"/>
                <a:ea typeface="Roboto"/>
                <a:cs typeface="Roboto"/>
                <a:sym typeface="Roboto"/>
              </a:rPr>
              <a:t>Carbon Price</a:t>
            </a:r>
            <a:endParaRPr b="0" i="0" sz="1000" u="none" cap="none" strike="noStrike">
              <a:solidFill>
                <a:srgbClr val="FFFFFF"/>
              </a:solidFill>
              <a:latin typeface="Roboto"/>
              <a:ea typeface="Roboto"/>
              <a:cs typeface="Roboto"/>
              <a:sym typeface="Roboto"/>
            </a:endParaRPr>
          </a:p>
        </p:txBody>
      </p:sp>
      <p:grpSp>
        <p:nvGrpSpPr>
          <p:cNvPr id="554" name="Google Shape;554;p20"/>
          <p:cNvGrpSpPr/>
          <p:nvPr/>
        </p:nvGrpSpPr>
        <p:grpSpPr>
          <a:xfrm rot="5400000">
            <a:off x="3618759" y="2121623"/>
            <a:ext cx="939915" cy="1227248"/>
            <a:chOff x="3770806" y="425749"/>
            <a:chExt cx="572700" cy="787758"/>
          </a:xfrm>
        </p:grpSpPr>
        <p:sp>
          <p:nvSpPr>
            <p:cNvPr id="555" name="Google Shape;555;p20"/>
            <p:cNvSpPr/>
            <p:nvPr/>
          </p:nvSpPr>
          <p:spPr>
            <a:xfrm rot="-5400000">
              <a:off x="3674319" y="564799"/>
              <a:ext cx="765600" cy="487500"/>
            </a:xfrm>
            <a:prstGeom prst="homePlate">
              <a:avLst>
                <a:gd fmla="val 50000"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20"/>
            <p:cNvSpPr/>
            <p:nvPr/>
          </p:nvSpPr>
          <p:spPr>
            <a:xfrm rot="-5400000">
              <a:off x="3807706" y="677707"/>
              <a:ext cx="498900" cy="572700"/>
            </a:xfrm>
            <a:prstGeom prst="homePlat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7" name="Google Shape;557;p20"/>
          <p:cNvSpPr/>
          <p:nvPr/>
        </p:nvSpPr>
        <p:spPr>
          <a:xfrm>
            <a:off x="463808" y="3939675"/>
            <a:ext cx="2911800" cy="718800"/>
          </a:xfrm>
          <a:prstGeom prst="roundRect">
            <a:avLst>
              <a:gd fmla="val 6609"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000" u="none" cap="none" strike="noStrike">
                <a:solidFill>
                  <a:schemeClr val="dk1"/>
                </a:solidFill>
                <a:latin typeface="Roboto"/>
                <a:ea typeface="Roboto"/>
                <a:cs typeface="Roboto"/>
                <a:sym typeface="Roboto"/>
              </a:rPr>
              <a:t>For each Material sold to your customer</a:t>
            </a:r>
            <a:endParaRPr b="0" i="0" sz="1000" u="none" cap="none" strike="noStrike">
              <a:solidFill>
                <a:schemeClr val="dk1"/>
              </a:solidFill>
              <a:latin typeface="Roboto"/>
              <a:ea typeface="Roboto"/>
              <a:cs typeface="Roboto"/>
              <a:sym typeface="Roboto"/>
            </a:endParaRPr>
          </a:p>
        </p:txBody>
      </p:sp>
      <p:sp>
        <p:nvSpPr>
          <p:cNvPr id="558" name="Google Shape;558;p20"/>
          <p:cNvSpPr txBox="1"/>
          <p:nvPr>
            <p:ph idx="1" type="body"/>
          </p:nvPr>
        </p:nvSpPr>
        <p:spPr>
          <a:xfrm>
            <a:off x="311700" y="1152475"/>
            <a:ext cx="8520600" cy="648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1800"/>
              <a:buNone/>
            </a:pPr>
            <a:r>
              <a:rPr lang="en" sz="1000">
                <a:solidFill>
                  <a:schemeClr val="dk1"/>
                </a:solidFill>
              </a:rPr>
              <a:t>Based on the workflow described on the previous page, Carbmee receives data from your customer (as shown on the left side of the slide) and collaborates with you as a supplier to collect and calculate the data presented on the right side of the slide.</a:t>
            </a:r>
            <a:endParaRPr sz="1000">
              <a:solidFill>
                <a:schemeClr val="dk1"/>
              </a:solidFill>
            </a:endParaRPr>
          </a:p>
        </p:txBody>
      </p:sp>
      <p:sp>
        <p:nvSpPr>
          <p:cNvPr id="559" name="Google Shape;559;p20"/>
          <p:cNvSpPr txBox="1"/>
          <p:nvPr>
            <p:ph idx="1" type="body"/>
          </p:nvPr>
        </p:nvSpPr>
        <p:spPr>
          <a:xfrm>
            <a:off x="1508550" y="1654350"/>
            <a:ext cx="2209500" cy="648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1800"/>
              <a:buNone/>
            </a:pPr>
            <a:r>
              <a:rPr b="1" lang="en" sz="1000">
                <a:solidFill>
                  <a:schemeClr val="dk1"/>
                </a:solidFill>
              </a:rPr>
              <a:t>Input your customer</a:t>
            </a:r>
            <a:endParaRPr b="1" sz="1000">
              <a:solidFill>
                <a:schemeClr val="dk1"/>
              </a:solidFill>
            </a:endParaRPr>
          </a:p>
        </p:txBody>
      </p:sp>
      <p:sp>
        <p:nvSpPr>
          <p:cNvPr id="560" name="Google Shape;560;p20"/>
          <p:cNvSpPr txBox="1"/>
          <p:nvPr>
            <p:ph idx="1" type="body"/>
          </p:nvPr>
        </p:nvSpPr>
        <p:spPr>
          <a:xfrm>
            <a:off x="5821850" y="1654350"/>
            <a:ext cx="2209500" cy="6480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1800"/>
              <a:buNone/>
            </a:pPr>
            <a:r>
              <a:rPr b="1" lang="en" sz="1000">
                <a:solidFill>
                  <a:schemeClr val="dk1"/>
                </a:solidFill>
              </a:rPr>
              <a:t>Data collection supplier</a:t>
            </a:r>
            <a:endParaRPr b="1" sz="1000">
              <a:solidFill>
                <a:schemeClr val="dk1"/>
              </a:solidFill>
            </a:endParaRPr>
          </a:p>
        </p:txBody>
      </p:sp>
      <p:sp>
        <p:nvSpPr>
          <p:cNvPr id="561" name="Google Shape;561;p20"/>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178" name="Shape 178"/>
        <p:cNvGrpSpPr/>
        <p:nvPr/>
      </p:nvGrpSpPr>
      <p:grpSpPr>
        <a:xfrm>
          <a:off x="0" y="0"/>
          <a:ext cx="0" cy="0"/>
          <a:chOff x="0" y="0"/>
          <a:chExt cx="0" cy="0"/>
        </a:xfrm>
      </p:grpSpPr>
      <p:pic>
        <p:nvPicPr>
          <p:cNvPr id="179" name="Google Shape;179;p2"/>
          <p:cNvPicPr preferRelativeResize="0"/>
          <p:nvPr/>
        </p:nvPicPr>
        <p:blipFill rotWithShape="1">
          <a:blip r:embed="rId3">
            <a:alphaModFix/>
          </a:blip>
          <a:srcRect b="35333" l="40479" r="0" t="8385"/>
          <a:stretch/>
        </p:blipFill>
        <p:spPr>
          <a:xfrm flipH="1">
            <a:off x="5085300" y="0"/>
            <a:ext cx="4058700" cy="5143500"/>
          </a:xfrm>
          <a:prstGeom prst="round1Rect">
            <a:avLst>
              <a:gd fmla="val 17769" name="adj"/>
            </a:avLst>
          </a:prstGeom>
          <a:noFill/>
          <a:ln>
            <a:noFill/>
          </a:ln>
        </p:spPr>
      </p:pic>
      <p:sp>
        <p:nvSpPr>
          <p:cNvPr id="180" name="Google Shape;180;p2"/>
          <p:cNvSpPr txBox="1"/>
          <p:nvPr/>
        </p:nvSpPr>
        <p:spPr>
          <a:xfrm>
            <a:off x="7574949" y="47653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FFFFFF"/>
                </a:solidFill>
                <a:latin typeface="Roboto Light"/>
                <a:ea typeface="Roboto Light"/>
                <a:cs typeface="Roboto Light"/>
                <a:sym typeface="Roboto Light"/>
              </a:rPr>
              <a:t>© carbmee, 2024. All rights reserved.</a:t>
            </a:r>
            <a:endParaRPr b="0" i="0" sz="500" u="none" cap="none" strike="noStrike">
              <a:solidFill>
                <a:srgbClr val="FFFFFF"/>
              </a:solidFill>
              <a:latin typeface="Roboto Light"/>
              <a:ea typeface="Roboto Light"/>
              <a:cs typeface="Roboto Light"/>
              <a:sym typeface="Roboto Light"/>
            </a:endParaRPr>
          </a:p>
        </p:txBody>
      </p:sp>
      <p:pic>
        <p:nvPicPr>
          <p:cNvPr id="181" name="Google Shape;181;p2"/>
          <p:cNvPicPr preferRelativeResize="0"/>
          <p:nvPr/>
        </p:nvPicPr>
        <p:blipFill rotWithShape="1">
          <a:blip r:embed="rId4">
            <a:alphaModFix/>
          </a:blip>
          <a:srcRect b="0" l="0" r="0" t="0"/>
          <a:stretch/>
        </p:blipFill>
        <p:spPr>
          <a:xfrm>
            <a:off x="8013375" y="229299"/>
            <a:ext cx="903854" cy="216700"/>
          </a:xfrm>
          <a:prstGeom prst="rect">
            <a:avLst/>
          </a:prstGeom>
          <a:noFill/>
          <a:ln>
            <a:noFill/>
          </a:ln>
        </p:spPr>
      </p:pic>
      <p:sp>
        <p:nvSpPr>
          <p:cNvPr id="182" name="Google Shape;182;p2"/>
          <p:cNvSpPr txBox="1"/>
          <p:nvPr/>
        </p:nvSpPr>
        <p:spPr>
          <a:xfrm>
            <a:off x="450239" y="1389569"/>
            <a:ext cx="4026000" cy="2462700"/>
          </a:xfrm>
          <a:prstGeom prst="rect">
            <a:avLst/>
          </a:prstGeom>
          <a:noFill/>
          <a:ln>
            <a:noFill/>
          </a:ln>
        </p:spPr>
        <p:txBody>
          <a:bodyPr anchorCtr="0" anchor="t" bIns="91425" lIns="0" spcFirstLastPara="1" rIns="91425" wrap="square" tIns="0">
            <a:spAutoFit/>
          </a:bodyPr>
          <a:lstStyle/>
          <a:p>
            <a:pPr indent="0" lvl="0" marL="457200" marR="0" rtl="0" algn="l">
              <a:lnSpc>
                <a:spcPct val="2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a:p>
            <a:pPr indent="-317500" lvl="0" marL="457200" marR="0" rtl="0" algn="l">
              <a:lnSpc>
                <a:spcPct val="200000"/>
              </a:lnSpc>
              <a:spcBef>
                <a:spcPts val="0"/>
              </a:spcBef>
              <a:spcAft>
                <a:spcPts val="0"/>
              </a:spcAft>
              <a:buClr>
                <a:srgbClr val="FFFFFF"/>
              </a:buClr>
              <a:buSzPts val="1400"/>
              <a:buFont typeface="Roboto"/>
              <a:buAutoNum type="arabicPeriod"/>
            </a:pPr>
            <a:r>
              <a:rPr b="0" i="0" lang="en" sz="1400" u="none" cap="none" strike="noStrike">
                <a:solidFill>
                  <a:srgbClr val="FFFFFF"/>
                </a:solidFill>
                <a:latin typeface="Roboto"/>
                <a:ea typeface="Roboto"/>
                <a:cs typeface="Roboto"/>
                <a:sym typeface="Roboto"/>
              </a:rPr>
              <a:t>Introduction carbmee</a:t>
            </a:r>
            <a:endParaRPr b="0" i="0" sz="1400" u="none" cap="none" strike="noStrike">
              <a:solidFill>
                <a:srgbClr val="FFFFFF"/>
              </a:solidFill>
              <a:latin typeface="Roboto"/>
              <a:ea typeface="Roboto"/>
              <a:cs typeface="Roboto"/>
              <a:sym typeface="Roboto"/>
            </a:endParaRPr>
          </a:p>
          <a:p>
            <a:pPr indent="-317500" lvl="0" marL="457200" marR="0" rtl="0" algn="l">
              <a:lnSpc>
                <a:spcPct val="200000"/>
              </a:lnSpc>
              <a:spcBef>
                <a:spcPts val="0"/>
              </a:spcBef>
              <a:spcAft>
                <a:spcPts val="0"/>
              </a:spcAft>
              <a:buClr>
                <a:srgbClr val="FFFFFF"/>
              </a:buClr>
              <a:buSzPts val="1400"/>
              <a:buFont typeface="Roboto"/>
              <a:buAutoNum type="arabicPeriod"/>
            </a:pPr>
            <a:r>
              <a:rPr b="0" i="0" lang="en" sz="1400" u="none" cap="none" strike="noStrike">
                <a:solidFill>
                  <a:srgbClr val="FFFFFF"/>
                </a:solidFill>
                <a:latin typeface="Roboto"/>
                <a:ea typeface="Roboto"/>
                <a:cs typeface="Roboto"/>
                <a:sym typeface="Roboto"/>
              </a:rPr>
              <a:t>Overview CBAM</a:t>
            </a:r>
            <a:endParaRPr b="0" i="0" sz="1400" u="none" cap="none" strike="noStrike">
              <a:solidFill>
                <a:srgbClr val="FFFFFF"/>
              </a:solidFill>
              <a:latin typeface="Roboto"/>
              <a:ea typeface="Roboto"/>
              <a:cs typeface="Roboto"/>
              <a:sym typeface="Roboto"/>
            </a:endParaRPr>
          </a:p>
          <a:p>
            <a:pPr indent="-317500" lvl="0" marL="457200" marR="0" rtl="0" algn="l">
              <a:lnSpc>
                <a:spcPct val="200000"/>
              </a:lnSpc>
              <a:spcBef>
                <a:spcPts val="0"/>
              </a:spcBef>
              <a:spcAft>
                <a:spcPts val="0"/>
              </a:spcAft>
              <a:buClr>
                <a:srgbClr val="FFFFFF"/>
              </a:buClr>
              <a:buSzPts val="1400"/>
              <a:buFont typeface="Roboto"/>
              <a:buAutoNum type="arabicPeriod"/>
            </a:pPr>
            <a:r>
              <a:rPr b="0" i="0" lang="en" sz="1400" u="none" cap="none" strike="noStrike">
                <a:solidFill>
                  <a:srgbClr val="FFFFFF"/>
                </a:solidFill>
                <a:latin typeface="Roboto"/>
                <a:ea typeface="Roboto"/>
                <a:cs typeface="Roboto"/>
                <a:sym typeface="Roboto"/>
              </a:rPr>
              <a:t>Collaboration for CBAM</a:t>
            </a:r>
            <a:endParaRPr b="0" i="0" sz="1400" u="none" cap="none" strike="noStrike">
              <a:solidFill>
                <a:srgbClr val="FFFFFF"/>
              </a:solidFill>
              <a:latin typeface="Roboto"/>
              <a:ea typeface="Roboto"/>
              <a:cs typeface="Roboto"/>
              <a:sym typeface="Roboto"/>
            </a:endParaRPr>
          </a:p>
          <a:p>
            <a:pPr indent="-317500" lvl="0" marL="457200" marR="0" rtl="0" algn="l">
              <a:lnSpc>
                <a:spcPct val="200000"/>
              </a:lnSpc>
              <a:spcBef>
                <a:spcPts val="0"/>
              </a:spcBef>
              <a:spcAft>
                <a:spcPts val="0"/>
              </a:spcAft>
              <a:buClr>
                <a:srgbClr val="FFFFFF"/>
              </a:buClr>
              <a:buSzPts val="1400"/>
              <a:buFont typeface="Roboto"/>
              <a:buAutoNum type="arabicPeriod"/>
            </a:pPr>
            <a:r>
              <a:rPr b="0" i="0" lang="en" sz="1400" u="none" cap="none" strike="noStrike">
                <a:solidFill>
                  <a:srgbClr val="FFFFFF"/>
                </a:solidFill>
                <a:latin typeface="Roboto"/>
                <a:ea typeface="Roboto"/>
                <a:cs typeface="Roboto"/>
                <a:sym typeface="Roboto"/>
              </a:rPr>
              <a:t>Data collection</a:t>
            </a:r>
            <a:endParaRPr b="0" i="0" sz="1400" u="none" cap="none" strike="noStrike">
              <a:solidFill>
                <a:srgbClr val="FFFFFF"/>
              </a:solidFill>
              <a:latin typeface="Roboto"/>
              <a:ea typeface="Roboto"/>
              <a:cs typeface="Roboto"/>
              <a:sym typeface="Roboto"/>
            </a:endParaRPr>
          </a:p>
          <a:p>
            <a:pPr indent="-317500" lvl="0" marL="457200" marR="0" rtl="0" algn="l">
              <a:lnSpc>
                <a:spcPct val="200000"/>
              </a:lnSpc>
              <a:spcBef>
                <a:spcPts val="0"/>
              </a:spcBef>
              <a:spcAft>
                <a:spcPts val="0"/>
              </a:spcAft>
              <a:buClr>
                <a:srgbClr val="FFFFFF"/>
              </a:buClr>
              <a:buSzPts val="1400"/>
              <a:buFont typeface="Roboto"/>
              <a:buAutoNum type="arabicPeriod"/>
            </a:pPr>
            <a:r>
              <a:rPr b="0" i="0" lang="en" sz="1400" u="none" cap="none" strike="noStrike">
                <a:solidFill>
                  <a:srgbClr val="FFFFFF"/>
                </a:solidFill>
                <a:latin typeface="Roboto"/>
                <a:ea typeface="Roboto"/>
                <a:cs typeface="Roboto"/>
                <a:sym typeface="Roboto"/>
              </a:rPr>
              <a:t>Q&amp;A</a:t>
            </a:r>
            <a:endParaRPr b="0" i="0" sz="1400" u="none" cap="none" strike="noStrike">
              <a:solidFill>
                <a:srgbClr val="FFFFFF"/>
              </a:solidFill>
              <a:latin typeface="Roboto"/>
              <a:ea typeface="Roboto"/>
              <a:cs typeface="Roboto"/>
              <a:sym typeface="Roboto"/>
            </a:endParaRPr>
          </a:p>
        </p:txBody>
      </p:sp>
      <p:sp>
        <p:nvSpPr>
          <p:cNvPr id="183" name="Google Shape;183;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AGENDA</a:t>
            </a:r>
            <a:endParaRPr>
              <a:solidFill>
                <a:schemeClr val="lt1"/>
              </a:solidFill>
            </a:endParaRPr>
          </a:p>
        </p:txBody>
      </p:sp>
      <p:sp>
        <p:nvSpPr>
          <p:cNvPr id="184" name="Google Shape;184;p2"/>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Data collection: carbmee vs. EU approach</a:t>
            </a:r>
            <a:endParaRPr/>
          </a:p>
        </p:txBody>
      </p:sp>
      <p:sp>
        <p:nvSpPr>
          <p:cNvPr id="567" name="Google Shape;567;p21"/>
          <p:cNvSpPr txBox="1"/>
          <p:nvPr>
            <p:ph idx="1" type="body"/>
          </p:nvPr>
        </p:nvSpPr>
        <p:spPr>
          <a:xfrm>
            <a:off x="311700" y="1152475"/>
            <a:ext cx="8520600" cy="4893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sz="1000">
                <a:solidFill>
                  <a:schemeClr val="dk1"/>
                </a:solidFill>
              </a:rPr>
              <a:t>You as a supplier you have two options for uploading your data and collaborating with us. Both outlined options are free of charge for you, relevant materials &amp; trainings are available and the calculations can be used for other customers of yours.</a:t>
            </a:r>
            <a:endParaRPr sz="1000">
              <a:solidFill>
                <a:schemeClr val="dk1"/>
              </a:solidFill>
            </a:endParaRPr>
          </a:p>
        </p:txBody>
      </p:sp>
      <p:pic>
        <p:nvPicPr>
          <p:cNvPr id="568" name="Google Shape;568;p21"/>
          <p:cNvPicPr preferRelativeResize="0"/>
          <p:nvPr/>
        </p:nvPicPr>
        <p:blipFill rotWithShape="1">
          <a:blip r:embed="rId3">
            <a:alphaModFix/>
          </a:blip>
          <a:srcRect b="0" l="0" r="0" t="0"/>
          <a:stretch/>
        </p:blipFill>
        <p:spPr>
          <a:xfrm>
            <a:off x="452400" y="2838850"/>
            <a:ext cx="4043400" cy="1994100"/>
          </a:xfrm>
          <a:prstGeom prst="roundRect">
            <a:avLst>
              <a:gd fmla="val 3072" name="adj"/>
            </a:avLst>
          </a:prstGeom>
          <a:noFill/>
          <a:ln>
            <a:noFill/>
          </a:ln>
          <a:effectLst>
            <a:outerShdw blurRad="57150" rotWithShape="0" algn="bl" dir="5400000" dist="19050">
              <a:srgbClr val="000000">
                <a:alpha val="47843"/>
              </a:srgbClr>
            </a:outerShdw>
          </a:effectLst>
        </p:spPr>
      </p:pic>
      <p:pic>
        <p:nvPicPr>
          <p:cNvPr id="569" name="Google Shape;569;p21"/>
          <p:cNvPicPr preferRelativeResize="0"/>
          <p:nvPr/>
        </p:nvPicPr>
        <p:blipFill rotWithShape="1">
          <a:blip r:embed="rId4">
            <a:alphaModFix/>
          </a:blip>
          <a:srcRect b="0" l="0" r="0" t="0"/>
          <a:stretch/>
        </p:blipFill>
        <p:spPr>
          <a:xfrm>
            <a:off x="5238401" y="2805375"/>
            <a:ext cx="2931300" cy="2029500"/>
          </a:xfrm>
          <a:prstGeom prst="roundRect">
            <a:avLst>
              <a:gd fmla="val 4050" name="adj"/>
            </a:avLst>
          </a:prstGeom>
          <a:noFill/>
          <a:ln>
            <a:noFill/>
          </a:ln>
          <a:effectLst>
            <a:outerShdw blurRad="57150" rotWithShape="0" algn="bl" dir="5400000" dist="19050">
              <a:srgbClr val="000000">
                <a:alpha val="47843"/>
              </a:srgbClr>
            </a:outerShdw>
          </a:effectLst>
        </p:spPr>
      </p:pic>
      <p:sp>
        <p:nvSpPr>
          <p:cNvPr id="570" name="Google Shape;570;p21"/>
          <p:cNvSpPr txBox="1"/>
          <p:nvPr>
            <p:ph idx="1" type="body"/>
          </p:nvPr>
        </p:nvSpPr>
        <p:spPr>
          <a:xfrm>
            <a:off x="1440062" y="1538394"/>
            <a:ext cx="759300" cy="498600"/>
          </a:xfrm>
          <a:prstGeom prst="rect">
            <a:avLst/>
          </a:prstGeom>
          <a:noFill/>
          <a:ln>
            <a:noFill/>
          </a:ln>
        </p:spPr>
        <p:txBody>
          <a:bodyPr anchorCtr="0" anchor="t" bIns="91425" lIns="182875" spcFirstLastPara="1" rIns="91425" wrap="square" tIns="91425">
            <a:noAutofit/>
          </a:bodyPr>
          <a:lstStyle/>
          <a:p>
            <a:pPr indent="0" lvl="0" marL="0" rtl="0" algn="l">
              <a:lnSpc>
                <a:spcPct val="115000"/>
              </a:lnSpc>
              <a:spcBef>
                <a:spcPts val="0"/>
              </a:spcBef>
              <a:spcAft>
                <a:spcPts val="0"/>
              </a:spcAft>
              <a:buSzPts val="1800"/>
              <a:buNone/>
            </a:pPr>
            <a:r>
              <a:rPr lang="en" sz="3000">
                <a:solidFill>
                  <a:srgbClr val="59C0D6"/>
                </a:solidFill>
                <a:latin typeface="Roboto Medium"/>
                <a:ea typeface="Roboto Medium"/>
                <a:cs typeface="Roboto Medium"/>
                <a:sym typeface="Roboto Medium"/>
              </a:rPr>
              <a:t>01</a:t>
            </a:r>
            <a:endParaRPr sz="3000">
              <a:solidFill>
                <a:srgbClr val="59C0D6"/>
              </a:solidFill>
              <a:latin typeface="Roboto Medium"/>
              <a:ea typeface="Roboto Medium"/>
              <a:cs typeface="Roboto Medium"/>
              <a:sym typeface="Roboto Medium"/>
            </a:endParaRPr>
          </a:p>
        </p:txBody>
      </p:sp>
      <p:sp>
        <p:nvSpPr>
          <p:cNvPr id="571" name="Google Shape;571;p21"/>
          <p:cNvSpPr txBox="1"/>
          <p:nvPr>
            <p:ph idx="1" type="body"/>
          </p:nvPr>
        </p:nvSpPr>
        <p:spPr>
          <a:xfrm>
            <a:off x="1547051" y="2019900"/>
            <a:ext cx="1696800" cy="28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000">
                <a:solidFill>
                  <a:srgbClr val="333333"/>
                </a:solidFill>
              </a:rPr>
              <a:t>Carbmee approach </a:t>
            </a:r>
            <a:endParaRPr b="1" sz="1000">
              <a:solidFill>
                <a:srgbClr val="333333"/>
              </a:solidFill>
              <a:latin typeface="Roboto"/>
              <a:ea typeface="Roboto"/>
              <a:cs typeface="Roboto"/>
              <a:sym typeface="Roboto"/>
            </a:endParaRPr>
          </a:p>
        </p:txBody>
      </p:sp>
      <p:sp>
        <p:nvSpPr>
          <p:cNvPr id="572" name="Google Shape;572;p21"/>
          <p:cNvSpPr txBox="1"/>
          <p:nvPr>
            <p:ph idx="1" type="body"/>
          </p:nvPr>
        </p:nvSpPr>
        <p:spPr>
          <a:xfrm>
            <a:off x="5554862" y="1538394"/>
            <a:ext cx="759300" cy="498600"/>
          </a:xfrm>
          <a:prstGeom prst="rect">
            <a:avLst/>
          </a:prstGeom>
          <a:noFill/>
          <a:ln>
            <a:noFill/>
          </a:ln>
        </p:spPr>
        <p:txBody>
          <a:bodyPr anchorCtr="0" anchor="t" bIns="91425" lIns="182875" spcFirstLastPara="1" rIns="91425" wrap="square" tIns="91425">
            <a:noAutofit/>
          </a:bodyPr>
          <a:lstStyle/>
          <a:p>
            <a:pPr indent="0" lvl="0" marL="0" rtl="0" algn="l">
              <a:lnSpc>
                <a:spcPct val="115000"/>
              </a:lnSpc>
              <a:spcBef>
                <a:spcPts val="0"/>
              </a:spcBef>
              <a:spcAft>
                <a:spcPts val="0"/>
              </a:spcAft>
              <a:buSzPts val="1800"/>
              <a:buNone/>
            </a:pPr>
            <a:r>
              <a:rPr lang="en" sz="3000">
                <a:solidFill>
                  <a:srgbClr val="59C0D6"/>
                </a:solidFill>
                <a:latin typeface="Roboto Medium"/>
                <a:ea typeface="Roboto Medium"/>
                <a:cs typeface="Roboto Medium"/>
                <a:sym typeface="Roboto Medium"/>
              </a:rPr>
              <a:t>02</a:t>
            </a:r>
            <a:endParaRPr sz="3000">
              <a:solidFill>
                <a:srgbClr val="59C0D6"/>
              </a:solidFill>
              <a:latin typeface="Roboto Medium"/>
              <a:ea typeface="Roboto Medium"/>
              <a:cs typeface="Roboto Medium"/>
              <a:sym typeface="Roboto Medium"/>
            </a:endParaRPr>
          </a:p>
        </p:txBody>
      </p:sp>
      <p:sp>
        <p:nvSpPr>
          <p:cNvPr id="573" name="Google Shape;573;p21"/>
          <p:cNvSpPr txBox="1"/>
          <p:nvPr>
            <p:ph idx="1" type="body"/>
          </p:nvPr>
        </p:nvSpPr>
        <p:spPr>
          <a:xfrm>
            <a:off x="5661851" y="2019900"/>
            <a:ext cx="1696800" cy="28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000">
                <a:solidFill>
                  <a:srgbClr val="333333"/>
                </a:solidFill>
              </a:rPr>
              <a:t>EU approach</a:t>
            </a:r>
            <a:endParaRPr b="1" sz="1000">
              <a:solidFill>
                <a:srgbClr val="333333"/>
              </a:solidFill>
              <a:latin typeface="Roboto"/>
              <a:ea typeface="Roboto"/>
              <a:cs typeface="Roboto"/>
              <a:sym typeface="Roboto"/>
            </a:endParaRPr>
          </a:p>
        </p:txBody>
      </p:sp>
      <p:sp>
        <p:nvSpPr>
          <p:cNvPr id="574" name="Google Shape;574;p21"/>
          <p:cNvSpPr txBox="1"/>
          <p:nvPr>
            <p:ph idx="1" type="body"/>
          </p:nvPr>
        </p:nvSpPr>
        <p:spPr>
          <a:xfrm>
            <a:off x="1523150" y="2341775"/>
            <a:ext cx="2069700" cy="7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900">
                <a:solidFill>
                  <a:srgbClr val="333333"/>
                </a:solidFill>
                <a:latin typeface="Roboto Light"/>
                <a:ea typeface="Roboto Light"/>
                <a:cs typeface="Roboto Light"/>
                <a:sym typeface="Roboto Light"/>
              </a:rPr>
              <a:t>You as a supplier can use EIS</a:t>
            </a:r>
            <a:r>
              <a:rPr baseline="30000" lang="en" sz="900">
                <a:solidFill>
                  <a:srgbClr val="333333"/>
                </a:solidFill>
                <a:latin typeface="Roboto Light"/>
                <a:ea typeface="Roboto Light"/>
                <a:cs typeface="Roboto Light"/>
                <a:sym typeface="Roboto Light"/>
              </a:rPr>
              <a:t>TM</a:t>
            </a:r>
            <a:r>
              <a:rPr lang="en" sz="900">
                <a:solidFill>
                  <a:srgbClr val="333333"/>
                </a:solidFill>
                <a:latin typeface="Roboto Light"/>
                <a:ea typeface="Roboto Light"/>
                <a:cs typeface="Roboto Light"/>
                <a:sym typeface="Roboto Light"/>
              </a:rPr>
              <a:t> CBAM models for reporting </a:t>
            </a:r>
            <a:endParaRPr sz="900">
              <a:solidFill>
                <a:srgbClr val="333333"/>
              </a:solidFill>
              <a:latin typeface="Roboto Light"/>
              <a:ea typeface="Roboto Light"/>
              <a:cs typeface="Roboto Light"/>
              <a:sym typeface="Roboto Light"/>
            </a:endParaRPr>
          </a:p>
        </p:txBody>
      </p:sp>
      <p:sp>
        <p:nvSpPr>
          <p:cNvPr id="575" name="Google Shape;575;p21"/>
          <p:cNvSpPr txBox="1"/>
          <p:nvPr>
            <p:ph idx="1" type="body"/>
          </p:nvPr>
        </p:nvSpPr>
        <p:spPr>
          <a:xfrm>
            <a:off x="5661850" y="2341775"/>
            <a:ext cx="2495100" cy="7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900">
                <a:solidFill>
                  <a:srgbClr val="333333"/>
                </a:solidFill>
                <a:latin typeface="Roboto Light"/>
                <a:ea typeface="Roboto Light"/>
                <a:cs typeface="Roboto Light"/>
                <a:sym typeface="Roboto Light"/>
              </a:rPr>
              <a:t>If you have the  EU Excel sheet prefilled, you can directly upload it to EIS</a:t>
            </a:r>
            <a:r>
              <a:rPr baseline="30000" lang="en" sz="900">
                <a:solidFill>
                  <a:srgbClr val="333333"/>
                </a:solidFill>
                <a:latin typeface="Roboto Light"/>
                <a:ea typeface="Roboto Light"/>
                <a:cs typeface="Roboto Light"/>
                <a:sym typeface="Roboto Light"/>
              </a:rPr>
              <a:t>TM</a:t>
            </a:r>
            <a:endParaRPr baseline="30000" sz="900">
              <a:solidFill>
                <a:srgbClr val="333333"/>
              </a:solidFill>
              <a:latin typeface="Roboto Light"/>
              <a:ea typeface="Roboto Light"/>
              <a:cs typeface="Roboto Light"/>
              <a:sym typeface="Roboto Light"/>
            </a:endParaRPr>
          </a:p>
        </p:txBody>
      </p:sp>
      <p:sp>
        <p:nvSpPr>
          <p:cNvPr id="576" name="Google Shape;576;p21"/>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22"/>
          <p:cNvSpPr/>
          <p:nvPr/>
        </p:nvSpPr>
        <p:spPr>
          <a:xfrm>
            <a:off x="283350" y="1566325"/>
            <a:ext cx="8549100" cy="3317100"/>
          </a:xfrm>
          <a:prstGeom prst="roundRect">
            <a:avLst>
              <a:gd fmla="val 6057" name="adj"/>
            </a:avLst>
          </a:prstGeom>
          <a:solidFill>
            <a:srgbClr val="F7F7F7"/>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CBAM emissions during the transitional phase</a:t>
            </a:r>
            <a:endParaRPr/>
          </a:p>
        </p:txBody>
      </p:sp>
      <p:sp>
        <p:nvSpPr>
          <p:cNvPr id="583" name="Google Shape;583;p22"/>
          <p:cNvSpPr/>
          <p:nvPr/>
        </p:nvSpPr>
        <p:spPr>
          <a:xfrm>
            <a:off x="310150" y="2063200"/>
            <a:ext cx="3068768" cy="1393200"/>
          </a:xfrm>
          <a:prstGeom prst="bentUpArrow">
            <a:avLst>
              <a:gd fmla="val 25000" name="adj1"/>
              <a:gd fmla="val 25000" name="adj2"/>
              <a:gd fmla="val 25000" name="adj3"/>
            </a:avLst>
          </a:prstGeom>
          <a:solidFill>
            <a:srgbClr val="F9CB9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900" u="none" cap="none" strike="noStrike">
                <a:solidFill>
                  <a:srgbClr val="000000"/>
                </a:solidFill>
                <a:latin typeface="Roboto Light"/>
                <a:ea typeface="Roboto Light"/>
                <a:cs typeface="Roboto Light"/>
                <a:sym typeface="Roboto Light"/>
              </a:rPr>
              <a:t>Electricity consumed for the production of CBAM goods</a:t>
            </a:r>
            <a:endParaRPr b="0" i="0" sz="1400" u="none" cap="none" strike="noStrike">
              <a:solidFill>
                <a:srgbClr val="000000"/>
              </a:solidFill>
              <a:latin typeface="Roboto Light"/>
              <a:ea typeface="Roboto Light"/>
              <a:cs typeface="Roboto Light"/>
              <a:sym typeface="Roboto Light"/>
            </a:endParaRPr>
          </a:p>
        </p:txBody>
      </p:sp>
      <p:sp>
        <p:nvSpPr>
          <p:cNvPr id="584" name="Google Shape;584;p22"/>
          <p:cNvSpPr txBox="1"/>
          <p:nvPr/>
        </p:nvSpPr>
        <p:spPr>
          <a:xfrm>
            <a:off x="2527175" y="1621950"/>
            <a:ext cx="786873"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Roboto"/>
                <a:ea typeface="Roboto"/>
                <a:cs typeface="Roboto"/>
                <a:sym typeface="Roboto"/>
              </a:rPr>
              <a:t>Scope 2</a:t>
            </a:r>
            <a:br>
              <a:rPr b="1" i="0" lang="en" sz="900" u="none" cap="none" strike="noStrike">
                <a:solidFill>
                  <a:schemeClr val="dk1"/>
                </a:solidFill>
                <a:latin typeface="Roboto"/>
                <a:ea typeface="Roboto"/>
                <a:cs typeface="Roboto"/>
                <a:sym typeface="Roboto"/>
              </a:rPr>
            </a:br>
            <a:r>
              <a:rPr b="1" i="0" lang="en" sz="900" u="none" cap="none" strike="noStrike">
                <a:solidFill>
                  <a:schemeClr val="dk1"/>
                </a:solidFill>
                <a:latin typeface="Roboto"/>
                <a:ea typeface="Roboto"/>
                <a:cs typeface="Roboto"/>
                <a:sym typeface="Roboto"/>
              </a:rPr>
              <a:t>Indirect</a:t>
            </a:r>
            <a:endParaRPr b="1" i="0" sz="900" u="none" cap="none" strike="noStrike">
              <a:solidFill>
                <a:schemeClr val="dk1"/>
              </a:solidFill>
              <a:latin typeface="Roboto"/>
              <a:ea typeface="Roboto"/>
              <a:cs typeface="Roboto"/>
              <a:sym typeface="Roboto"/>
            </a:endParaRPr>
          </a:p>
        </p:txBody>
      </p:sp>
      <p:sp>
        <p:nvSpPr>
          <p:cNvPr id="585" name="Google Shape;585;p22"/>
          <p:cNvSpPr/>
          <p:nvPr/>
        </p:nvSpPr>
        <p:spPr>
          <a:xfrm>
            <a:off x="310150" y="2625125"/>
            <a:ext cx="3853500" cy="1376700"/>
          </a:xfrm>
          <a:prstGeom prst="bentUpArrow">
            <a:avLst>
              <a:gd fmla="val 25000" name="adj1"/>
              <a:gd fmla="val 25000" name="adj2"/>
              <a:gd fmla="val 25000" name="adj3"/>
            </a:avLst>
          </a:prstGeom>
          <a:solidFill>
            <a:srgbClr val="F9CB9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Roboto Light"/>
                <a:ea typeface="Roboto Light"/>
                <a:cs typeface="Roboto Light"/>
                <a:sym typeface="Roboto Light"/>
              </a:rPr>
              <a:t>I</a:t>
            </a:r>
            <a:endParaRPr b="0" i="0" sz="900" u="none" cap="none" strike="noStrike">
              <a:solidFill>
                <a:srgbClr val="000000"/>
              </a:solidFill>
              <a:latin typeface="Roboto Light"/>
              <a:ea typeface="Roboto Light"/>
              <a:cs typeface="Roboto Light"/>
              <a:sym typeface="Roboto Light"/>
            </a:endParaRPr>
          </a:p>
        </p:txBody>
      </p:sp>
      <p:sp>
        <p:nvSpPr>
          <p:cNvPr id="586" name="Google Shape;586;p22"/>
          <p:cNvSpPr txBox="1"/>
          <p:nvPr/>
        </p:nvSpPr>
        <p:spPr>
          <a:xfrm>
            <a:off x="3455120" y="2214125"/>
            <a:ext cx="786900" cy="41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Roboto"/>
                <a:ea typeface="Roboto"/>
                <a:cs typeface="Roboto"/>
                <a:sym typeface="Roboto"/>
              </a:rPr>
              <a:t>Scope 3</a:t>
            </a:r>
            <a:br>
              <a:rPr b="1" i="0" lang="en" sz="1300" u="none" cap="none" strike="noStrike">
                <a:solidFill>
                  <a:schemeClr val="dk1"/>
                </a:solidFill>
                <a:latin typeface="Roboto"/>
                <a:ea typeface="Roboto"/>
                <a:cs typeface="Roboto"/>
                <a:sym typeface="Roboto"/>
              </a:rPr>
            </a:br>
            <a:r>
              <a:rPr b="1" i="0" lang="en" sz="900" u="none" cap="none" strike="noStrike">
                <a:solidFill>
                  <a:schemeClr val="dk1"/>
                </a:solidFill>
                <a:latin typeface="Roboto"/>
                <a:ea typeface="Roboto"/>
                <a:cs typeface="Roboto"/>
                <a:sym typeface="Roboto"/>
              </a:rPr>
              <a:t>Indirect</a:t>
            </a:r>
            <a:endParaRPr b="1" i="0" sz="1300" u="none" cap="none" strike="noStrike">
              <a:solidFill>
                <a:schemeClr val="dk1"/>
              </a:solidFill>
              <a:latin typeface="Roboto"/>
              <a:ea typeface="Roboto"/>
              <a:cs typeface="Roboto"/>
              <a:sym typeface="Roboto"/>
            </a:endParaRPr>
          </a:p>
        </p:txBody>
      </p:sp>
      <p:sp>
        <p:nvSpPr>
          <p:cNvPr id="587" name="Google Shape;587;p22"/>
          <p:cNvSpPr/>
          <p:nvPr/>
        </p:nvSpPr>
        <p:spPr>
          <a:xfrm>
            <a:off x="4514380" y="2606700"/>
            <a:ext cx="724268" cy="621300"/>
          </a:xfrm>
          <a:prstGeom prst="upArrow">
            <a:avLst>
              <a:gd fmla="val 50000" name="adj1"/>
              <a:gd fmla="val 50000" name="adj2"/>
            </a:avLst>
          </a:prstGeom>
          <a:solidFill>
            <a:srgbClr val="F9CB9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588" name="Google Shape;588;p22"/>
          <p:cNvSpPr txBox="1"/>
          <p:nvPr/>
        </p:nvSpPr>
        <p:spPr>
          <a:xfrm>
            <a:off x="4477379" y="2230100"/>
            <a:ext cx="855476" cy="31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Roboto"/>
                <a:ea typeface="Roboto"/>
                <a:cs typeface="Roboto"/>
                <a:sym typeface="Roboto"/>
              </a:rPr>
              <a:t>Scope 1</a:t>
            </a:r>
            <a:br>
              <a:rPr b="1" i="0" lang="en" sz="900" u="none" cap="none" strike="noStrike">
                <a:solidFill>
                  <a:schemeClr val="dk1"/>
                </a:solidFill>
                <a:latin typeface="Roboto"/>
                <a:ea typeface="Roboto"/>
                <a:cs typeface="Roboto"/>
                <a:sym typeface="Roboto"/>
              </a:rPr>
            </a:br>
            <a:r>
              <a:rPr b="1" i="0" lang="en" sz="900" u="none" cap="none" strike="noStrike">
                <a:solidFill>
                  <a:schemeClr val="dk1"/>
                </a:solidFill>
                <a:latin typeface="Roboto"/>
                <a:ea typeface="Roboto"/>
                <a:cs typeface="Roboto"/>
                <a:sym typeface="Roboto"/>
              </a:rPr>
              <a:t>Direct</a:t>
            </a:r>
            <a:endParaRPr b="1" i="0" sz="1300" u="none" cap="none" strike="noStrike">
              <a:solidFill>
                <a:schemeClr val="dk1"/>
              </a:solidFill>
              <a:latin typeface="Roboto"/>
              <a:ea typeface="Roboto"/>
              <a:cs typeface="Roboto"/>
              <a:sym typeface="Roboto"/>
            </a:endParaRPr>
          </a:p>
        </p:txBody>
      </p:sp>
      <p:sp>
        <p:nvSpPr>
          <p:cNvPr id="589" name="Google Shape;589;p22"/>
          <p:cNvSpPr/>
          <p:nvPr/>
        </p:nvSpPr>
        <p:spPr>
          <a:xfrm flipH="1">
            <a:off x="5355847" y="2063200"/>
            <a:ext cx="3429777" cy="1224300"/>
          </a:xfrm>
          <a:prstGeom prst="bentUpArrow">
            <a:avLst>
              <a:gd fmla="val 25000" name="adj1"/>
              <a:gd fmla="val 25000" name="adj2"/>
              <a:gd fmla="val 25000" name="adj3"/>
            </a:avLst>
          </a:prstGeom>
          <a:solidFill>
            <a:srgbClr val="A4C2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Roboto Light"/>
                <a:ea typeface="Roboto Light"/>
                <a:cs typeface="Roboto Light"/>
                <a:sym typeface="Roboto Light"/>
              </a:rPr>
              <a:t>Use phase, transportation, distribution and end of life</a:t>
            </a:r>
            <a:endParaRPr b="0" i="0" sz="900" u="none" cap="none" strike="noStrike">
              <a:solidFill>
                <a:srgbClr val="000000"/>
              </a:solidFill>
              <a:latin typeface="Roboto Light"/>
              <a:ea typeface="Roboto Light"/>
              <a:cs typeface="Roboto Light"/>
              <a:sym typeface="Roboto Light"/>
            </a:endParaRPr>
          </a:p>
        </p:txBody>
      </p:sp>
      <p:sp>
        <p:nvSpPr>
          <p:cNvPr id="590" name="Google Shape;590;p22"/>
          <p:cNvSpPr txBox="1"/>
          <p:nvPr/>
        </p:nvSpPr>
        <p:spPr>
          <a:xfrm>
            <a:off x="5256656" y="1643425"/>
            <a:ext cx="855476"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Roboto"/>
                <a:ea typeface="Roboto"/>
                <a:cs typeface="Roboto"/>
                <a:sym typeface="Roboto"/>
              </a:rPr>
              <a:t>Scope 3</a:t>
            </a:r>
            <a:br>
              <a:rPr b="1" i="0" lang="en" sz="1300" u="none" cap="none" strike="noStrike">
                <a:solidFill>
                  <a:schemeClr val="dk1"/>
                </a:solidFill>
                <a:latin typeface="Roboto"/>
                <a:ea typeface="Roboto"/>
                <a:cs typeface="Roboto"/>
                <a:sym typeface="Roboto"/>
              </a:rPr>
            </a:br>
            <a:r>
              <a:rPr b="1" i="0" lang="en" sz="900" u="none" cap="none" strike="noStrike">
                <a:solidFill>
                  <a:schemeClr val="dk1"/>
                </a:solidFill>
                <a:latin typeface="Roboto"/>
                <a:ea typeface="Roboto"/>
                <a:cs typeface="Roboto"/>
                <a:sym typeface="Roboto"/>
              </a:rPr>
              <a:t>Indirect</a:t>
            </a:r>
            <a:endParaRPr b="1" i="0" sz="1300" u="none" cap="none" strike="noStrike">
              <a:solidFill>
                <a:schemeClr val="dk1"/>
              </a:solidFill>
              <a:latin typeface="Roboto"/>
              <a:ea typeface="Roboto"/>
              <a:cs typeface="Roboto"/>
              <a:sym typeface="Roboto"/>
            </a:endParaRPr>
          </a:p>
        </p:txBody>
      </p:sp>
      <p:sp>
        <p:nvSpPr>
          <p:cNvPr id="591" name="Google Shape;591;p22"/>
          <p:cNvSpPr/>
          <p:nvPr/>
        </p:nvSpPr>
        <p:spPr>
          <a:xfrm>
            <a:off x="380779" y="1687625"/>
            <a:ext cx="1608985" cy="166200"/>
          </a:xfrm>
          <a:prstGeom prst="rect">
            <a:avLst/>
          </a:prstGeom>
          <a:solidFill>
            <a:srgbClr val="F9CB9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Roboto Light"/>
                <a:ea typeface="Roboto Light"/>
                <a:cs typeface="Roboto Light"/>
                <a:sym typeface="Roboto Light"/>
              </a:rPr>
              <a:t>In CBAM scope</a:t>
            </a:r>
            <a:endParaRPr b="0" i="0" sz="900" u="none" cap="none" strike="noStrike">
              <a:solidFill>
                <a:srgbClr val="000000"/>
              </a:solidFill>
              <a:latin typeface="Roboto Light"/>
              <a:ea typeface="Roboto Light"/>
              <a:cs typeface="Roboto Light"/>
              <a:sym typeface="Roboto Light"/>
            </a:endParaRPr>
          </a:p>
        </p:txBody>
      </p:sp>
      <p:sp>
        <p:nvSpPr>
          <p:cNvPr id="592" name="Google Shape;592;p22"/>
          <p:cNvSpPr/>
          <p:nvPr/>
        </p:nvSpPr>
        <p:spPr>
          <a:xfrm>
            <a:off x="380779" y="1923525"/>
            <a:ext cx="1608985" cy="166200"/>
          </a:xfrm>
          <a:prstGeom prst="rect">
            <a:avLst/>
          </a:prstGeom>
          <a:solidFill>
            <a:srgbClr val="A4C2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Roboto Light"/>
                <a:ea typeface="Roboto Light"/>
                <a:cs typeface="Roboto Light"/>
                <a:sym typeface="Roboto Light"/>
              </a:rPr>
              <a:t>Not in CBAM scope</a:t>
            </a:r>
            <a:endParaRPr b="0" i="0" sz="900" u="none" cap="none" strike="noStrike">
              <a:solidFill>
                <a:srgbClr val="000000"/>
              </a:solidFill>
              <a:latin typeface="Roboto Light"/>
              <a:ea typeface="Roboto Light"/>
              <a:cs typeface="Roboto Light"/>
              <a:sym typeface="Roboto Light"/>
            </a:endParaRPr>
          </a:p>
        </p:txBody>
      </p:sp>
      <p:sp>
        <p:nvSpPr>
          <p:cNvPr id="593" name="Google Shape;593;p22"/>
          <p:cNvSpPr/>
          <p:nvPr/>
        </p:nvSpPr>
        <p:spPr>
          <a:xfrm>
            <a:off x="310150" y="3655725"/>
            <a:ext cx="1939200" cy="346200"/>
          </a:xfrm>
          <a:prstGeom prst="rect">
            <a:avLst/>
          </a:prstGeom>
          <a:solidFill>
            <a:srgbClr val="A4C2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Roboto Light"/>
                <a:ea typeface="Roboto Light"/>
                <a:cs typeface="Roboto Light"/>
                <a:sym typeface="Roboto Light"/>
              </a:rPr>
              <a:t>Raw materials</a:t>
            </a:r>
            <a:endParaRPr b="0" i="0" sz="900" u="none" cap="none" strike="noStrike">
              <a:solidFill>
                <a:srgbClr val="000000"/>
              </a:solidFill>
              <a:latin typeface="Roboto Light"/>
              <a:ea typeface="Roboto Light"/>
              <a:cs typeface="Roboto Light"/>
              <a:sym typeface="Roboto Light"/>
            </a:endParaRPr>
          </a:p>
        </p:txBody>
      </p:sp>
      <p:sp>
        <p:nvSpPr>
          <p:cNvPr id="594" name="Google Shape;594;p22"/>
          <p:cNvSpPr/>
          <p:nvPr/>
        </p:nvSpPr>
        <p:spPr>
          <a:xfrm>
            <a:off x="410550" y="4375950"/>
            <a:ext cx="3753000" cy="455400"/>
          </a:xfrm>
          <a:prstGeom prst="chevron">
            <a:avLst>
              <a:gd fmla="val 50000" name="adj"/>
            </a:avLst>
          </a:prstGeom>
          <a:solidFill>
            <a:schemeClr val="l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Upstream</a:t>
            </a:r>
            <a:endParaRPr b="1" i="0" sz="1400" u="none" cap="none" strike="noStrike">
              <a:solidFill>
                <a:srgbClr val="000000"/>
              </a:solidFill>
              <a:latin typeface="Roboto"/>
              <a:ea typeface="Roboto"/>
              <a:cs typeface="Roboto"/>
              <a:sym typeface="Roboto"/>
            </a:endParaRPr>
          </a:p>
        </p:txBody>
      </p:sp>
      <p:sp>
        <p:nvSpPr>
          <p:cNvPr id="595" name="Google Shape;595;p22"/>
          <p:cNvSpPr/>
          <p:nvPr/>
        </p:nvSpPr>
        <p:spPr>
          <a:xfrm>
            <a:off x="4107350" y="4375050"/>
            <a:ext cx="1658400" cy="457200"/>
          </a:xfrm>
          <a:prstGeom prst="chevron">
            <a:avLst>
              <a:gd fmla="val 50000" name="adj"/>
            </a:avLst>
          </a:prstGeom>
          <a:solidFill>
            <a:schemeClr val="l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Company Production</a:t>
            </a:r>
            <a:endParaRPr b="1" i="0" sz="900" u="none" cap="none" strike="noStrike">
              <a:solidFill>
                <a:srgbClr val="000000"/>
              </a:solidFill>
              <a:latin typeface="Roboto"/>
              <a:ea typeface="Roboto"/>
              <a:cs typeface="Roboto"/>
              <a:sym typeface="Roboto"/>
            </a:endParaRPr>
          </a:p>
        </p:txBody>
      </p:sp>
      <p:sp>
        <p:nvSpPr>
          <p:cNvPr id="596" name="Google Shape;596;p22"/>
          <p:cNvSpPr/>
          <p:nvPr/>
        </p:nvSpPr>
        <p:spPr>
          <a:xfrm>
            <a:off x="5722404" y="4375050"/>
            <a:ext cx="2921700" cy="457200"/>
          </a:xfrm>
          <a:prstGeom prst="chevron">
            <a:avLst>
              <a:gd fmla="val 50000" name="adj"/>
            </a:avLst>
          </a:prstGeom>
          <a:solidFill>
            <a:schemeClr val="l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Downstream</a:t>
            </a:r>
            <a:endParaRPr b="1" i="0" sz="900" u="none" cap="none" strike="noStrike">
              <a:solidFill>
                <a:srgbClr val="000000"/>
              </a:solidFill>
              <a:latin typeface="Roboto"/>
              <a:ea typeface="Roboto"/>
              <a:cs typeface="Roboto"/>
              <a:sym typeface="Roboto"/>
            </a:endParaRPr>
          </a:p>
        </p:txBody>
      </p:sp>
      <p:sp>
        <p:nvSpPr>
          <p:cNvPr id="597" name="Google Shape;597;p22"/>
          <p:cNvSpPr txBox="1"/>
          <p:nvPr/>
        </p:nvSpPr>
        <p:spPr>
          <a:xfrm>
            <a:off x="2249375" y="3655775"/>
            <a:ext cx="1798800" cy="34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Roboto Light"/>
                <a:ea typeface="Roboto Light"/>
                <a:cs typeface="Roboto Light"/>
                <a:sym typeface="Roboto Light"/>
              </a:rPr>
              <a:t>Input materials under CBAM</a:t>
            </a:r>
            <a:endParaRPr b="0" i="0" sz="1000" u="none" cap="none" strike="noStrike">
              <a:solidFill>
                <a:srgbClr val="000000"/>
              </a:solidFill>
              <a:latin typeface="Roboto Light"/>
              <a:ea typeface="Roboto Light"/>
              <a:cs typeface="Roboto Light"/>
              <a:sym typeface="Roboto Light"/>
            </a:endParaRPr>
          </a:p>
        </p:txBody>
      </p:sp>
      <p:sp>
        <p:nvSpPr>
          <p:cNvPr id="598" name="Google Shape;598;p22"/>
          <p:cNvSpPr txBox="1"/>
          <p:nvPr/>
        </p:nvSpPr>
        <p:spPr>
          <a:xfrm>
            <a:off x="4245476" y="3287500"/>
            <a:ext cx="1385100" cy="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Roboto Light"/>
                <a:ea typeface="Roboto Light"/>
                <a:cs typeface="Roboto Light"/>
                <a:sym typeface="Roboto Light"/>
              </a:rPr>
              <a:t>Emissions generated from the production of CBAM goods</a:t>
            </a:r>
            <a:endParaRPr b="0" i="0" sz="900" u="none" cap="none" strike="noStrike">
              <a:solidFill>
                <a:schemeClr val="dk1"/>
              </a:solidFill>
              <a:latin typeface="Roboto Light"/>
              <a:ea typeface="Roboto Light"/>
              <a:cs typeface="Roboto Light"/>
              <a:sym typeface="Roboto Light"/>
            </a:endParaRPr>
          </a:p>
        </p:txBody>
      </p:sp>
      <p:sp>
        <p:nvSpPr>
          <p:cNvPr id="599" name="Google Shape;599;p22"/>
          <p:cNvSpPr txBox="1"/>
          <p:nvPr>
            <p:ph idx="1" type="body"/>
          </p:nvPr>
        </p:nvSpPr>
        <p:spPr>
          <a:xfrm>
            <a:off x="311700" y="1152475"/>
            <a:ext cx="8520600" cy="359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800"/>
              <a:buFont typeface="Arial"/>
              <a:buNone/>
            </a:pPr>
            <a:r>
              <a:rPr lang="en" sz="1000">
                <a:solidFill>
                  <a:schemeClr val="dk1"/>
                </a:solidFill>
              </a:rPr>
              <a:t>Within this graph the CBAM scope is shown, for more details find EU resources </a:t>
            </a:r>
            <a:r>
              <a:rPr lang="en" sz="1000" u="sng">
                <a:solidFill>
                  <a:schemeClr val="accent5"/>
                </a:solidFill>
                <a:hlinkClick r:id="rId3">
                  <a:extLst>
                    <a:ext uri="{A12FA001-AC4F-418D-AE19-62706E023703}">
                      <ahyp:hlinkClr val="tx"/>
                    </a:ext>
                  </a:extLst>
                </a:hlinkClick>
              </a:rPr>
              <a:t>here</a:t>
            </a:r>
            <a:r>
              <a:rPr lang="en" sz="1000">
                <a:solidFill>
                  <a:schemeClr val="dk1"/>
                </a:solidFill>
              </a:rPr>
              <a:t>  </a:t>
            </a:r>
            <a:endParaRPr sz="1000">
              <a:solidFill>
                <a:schemeClr val="dk1"/>
              </a:solidFill>
            </a:endParaRPr>
          </a:p>
        </p:txBody>
      </p:sp>
      <p:sp>
        <p:nvSpPr>
          <p:cNvPr id="600" name="Google Shape;600;p22"/>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Steps to determine specific embedded emissions</a:t>
            </a:r>
            <a:endParaRPr/>
          </a:p>
        </p:txBody>
      </p:sp>
      <p:sp>
        <p:nvSpPr>
          <p:cNvPr id="606" name="Google Shape;606;p23"/>
          <p:cNvSpPr/>
          <p:nvPr/>
        </p:nvSpPr>
        <p:spPr>
          <a:xfrm>
            <a:off x="678900" y="1623925"/>
            <a:ext cx="6024900" cy="635100"/>
          </a:xfrm>
          <a:prstGeom prst="rightArrow">
            <a:avLst>
              <a:gd fmla="val 98810" name="adj1"/>
              <a:gd fmla="val 51725" name="adj2"/>
            </a:avLst>
          </a:prstGeom>
          <a:solidFill>
            <a:srgbClr val="EEEEEE"/>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47CFE2"/>
                </a:solidFill>
                <a:latin typeface="Roboto"/>
                <a:ea typeface="Roboto"/>
                <a:cs typeface="Roboto"/>
                <a:sym typeface="Roboto"/>
              </a:rPr>
              <a:t>Step 1.</a:t>
            </a:r>
            <a:r>
              <a:rPr b="0" i="0" lang="en" sz="1200" u="none" cap="none" strike="noStrike">
                <a:solidFill>
                  <a:srgbClr val="333333"/>
                </a:solidFill>
                <a:latin typeface="Roboto"/>
                <a:ea typeface="Roboto"/>
                <a:cs typeface="Roboto"/>
                <a:sym typeface="Roboto"/>
              </a:rPr>
              <a:t> </a:t>
            </a:r>
            <a:r>
              <a:rPr b="0" i="0" lang="en" sz="1200" u="none" cap="none" strike="noStrike">
                <a:solidFill>
                  <a:srgbClr val="595959"/>
                </a:solidFill>
                <a:latin typeface="Roboto"/>
                <a:ea typeface="Roboto"/>
                <a:cs typeface="Roboto"/>
                <a:sym typeface="Roboto"/>
              </a:rPr>
              <a:t>Define the system boundaries associated with the production processes</a:t>
            </a:r>
            <a:endParaRPr b="0" i="0" sz="1300" u="none" cap="none" strike="noStrike">
              <a:solidFill>
                <a:srgbClr val="595959"/>
              </a:solidFill>
              <a:latin typeface="Roboto"/>
              <a:ea typeface="Roboto"/>
              <a:cs typeface="Roboto"/>
              <a:sym typeface="Roboto"/>
            </a:endParaRPr>
          </a:p>
        </p:txBody>
      </p:sp>
      <p:sp>
        <p:nvSpPr>
          <p:cNvPr id="607" name="Google Shape;607;p23"/>
          <p:cNvSpPr/>
          <p:nvPr/>
        </p:nvSpPr>
        <p:spPr>
          <a:xfrm>
            <a:off x="1115899" y="2313194"/>
            <a:ext cx="6024900" cy="635100"/>
          </a:xfrm>
          <a:prstGeom prst="rightArrow">
            <a:avLst>
              <a:gd fmla="val 100000" name="adj1"/>
              <a:gd fmla="val 50000" name="adj2"/>
            </a:avLst>
          </a:prstGeom>
          <a:solidFill>
            <a:srgbClr val="EEEEEE"/>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47CFE2"/>
                </a:solidFill>
                <a:latin typeface="Roboto"/>
                <a:ea typeface="Roboto"/>
                <a:cs typeface="Roboto"/>
                <a:sym typeface="Roboto"/>
              </a:rPr>
              <a:t>Step 2. </a:t>
            </a:r>
            <a:r>
              <a:rPr b="0" i="0" lang="en" sz="1200" u="none" cap="none" strike="noStrike">
                <a:solidFill>
                  <a:srgbClr val="595959"/>
                </a:solidFill>
                <a:latin typeface="Roboto"/>
                <a:ea typeface="Roboto"/>
                <a:cs typeface="Roboto"/>
                <a:sym typeface="Roboto"/>
              </a:rPr>
              <a:t>Identify relevant parameters and methods, then carry out monitoring</a:t>
            </a:r>
            <a:endParaRPr b="0" i="0" sz="1200" u="none" cap="none" strike="noStrike">
              <a:solidFill>
                <a:srgbClr val="595959"/>
              </a:solidFill>
              <a:latin typeface="Roboto"/>
              <a:ea typeface="Roboto"/>
              <a:cs typeface="Roboto"/>
              <a:sym typeface="Roboto"/>
            </a:endParaRPr>
          </a:p>
        </p:txBody>
      </p:sp>
      <p:sp>
        <p:nvSpPr>
          <p:cNvPr id="608" name="Google Shape;608;p23"/>
          <p:cNvSpPr/>
          <p:nvPr/>
        </p:nvSpPr>
        <p:spPr>
          <a:xfrm>
            <a:off x="1640897" y="3002462"/>
            <a:ext cx="6024900" cy="635100"/>
          </a:xfrm>
          <a:prstGeom prst="rightArrow">
            <a:avLst>
              <a:gd fmla="val 100000" name="adj1"/>
              <a:gd fmla="val 50000" name="adj2"/>
            </a:avLst>
          </a:prstGeom>
          <a:solidFill>
            <a:srgbClr val="EEEEEE"/>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47CFE2"/>
                </a:solidFill>
                <a:latin typeface="Roboto"/>
                <a:ea typeface="Roboto"/>
                <a:cs typeface="Roboto"/>
                <a:sym typeface="Roboto"/>
              </a:rPr>
              <a:t>Step 3.</a:t>
            </a:r>
            <a:r>
              <a:rPr b="0" i="0" lang="en" sz="1200" u="none" cap="none" strike="noStrike">
                <a:solidFill>
                  <a:srgbClr val="FF9900"/>
                </a:solidFill>
                <a:latin typeface="Roboto"/>
                <a:ea typeface="Roboto"/>
                <a:cs typeface="Roboto"/>
                <a:sym typeface="Roboto"/>
              </a:rPr>
              <a:t> </a:t>
            </a:r>
            <a:r>
              <a:rPr b="0" i="0" lang="en" sz="1200" u="none" cap="none" strike="noStrike">
                <a:solidFill>
                  <a:srgbClr val="595959"/>
                </a:solidFill>
                <a:latin typeface="Roboto"/>
                <a:ea typeface="Roboto"/>
                <a:cs typeface="Roboto"/>
                <a:sym typeface="Roboto"/>
              </a:rPr>
              <a:t>Attribute emissions to production processes and then to goods</a:t>
            </a:r>
            <a:endParaRPr b="0" i="0" sz="1200" u="none" cap="none" strike="noStrike">
              <a:solidFill>
                <a:srgbClr val="595959"/>
              </a:solidFill>
              <a:latin typeface="Roboto"/>
              <a:ea typeface="Roboto"/>
              <a:cs typeface="Roboto"/>
              <a:sym typeface="Roboto"/>
            </a:endParaRPr>
          </a:p>
        </p:txBody>
      </p:sp>
      <p:sp>
        <p:nvSpPr>
          <p:cNvPr id="609" name="Google Shape;609;p23"/>
          <p:cNvSpPr/>
          <p:nvPr/>
        </p:nvSpPr>
        <p:spPr>
          <a:xfrm>
            <a:off x="2025634" y="3691748"/>
            <a:ext cx="6024900" cy="635100"/>
          </a:xfrm>
          <a:prstGeom prst="rightArrow">
            <a:avLst>
              <a:gd fmla="val 98453" name="adj1"/>
              <a:gd fmla="val 50000" name="adj2"/>
            </a:avLst>
          </a:prstGeom>
          <a:solidFill>
            <a:srgbClr val="EEEEEE"/>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47CFE2"/>
                </a:solidFill>
                <a:latin typeface="Roboto"/>
                <a:ea typeface="Roboto"/>
                <a:cs typeface="Roboto"/>
                <a:sym typeface="Roboto"/>
              </a:rPr>
              <a:t>Step 4. </a:t>
            </a:r>
            <a:r>
              <a:rPr b="0" i="0" lang="en" sz="1200" u="none" cap="none" strike="noStrike">
                <a:solidFill>
                  <a:srgbClr val="595959"/>
                </a:solidFill>
                <a:latin typeface="Roboto"/>
                <a:ea typeface="Roboto"/>
                <a:cs typeface="Roboto"/>
                <a:sym typeface="Roboto"/>
              </a:rPr>
              <a:t>Add the specific embedded emissions of relevant precursors</a:t>
            </a:r>
            <a:endParaRPr b="0" i="0" sz="1200" u="none" cap="none" strike="noStrike">
              <a:solidFill>
                <a:srgbClr val="595959"/>
              </a:solidFill>
              <a:latin typeface="Roboto"/>
              <a:ea typeface="Roboto"/>
              <a:cs typeface="Roboto"/>
              <a:sym typeface="Roboto"/>
            </a:endParaRPr>
          </a:p>
        </p:txBody>
      </p:sp>
      <p:sp>
        <p:nvSpPr>
          <p:cNvPr id="610" name="Google Shape;610;p23"/>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sp>
        <p:nvSpPr>
          <p:cNvPr id="616" name="Google Shape;616;p24"/>
          <p:cNvSpPr txBox="1"/>
          <p:nvPr/>
        </p:nvSpPr>
        <p:spPr>
          <a:xfrm>
            <a:off x="270750" y="1227525"/>
            <a:ext cx="8234700" cy="2085600"/>
          </a:xfrm>
          <a:prstGeom prst="rect">
            <a:avLst/>
          </a:prstGeom>
          <a:noFill/>
          <a:ln>
            <a:noFill/>
          </a:ln>
        </p:spPr>
        <p:txBody>
          <a:bodyPr anchorCtr="0" anchor="t" bIns="91425" lIns="91425" spcFirstLastPara="1" rIns="91425" wrap="square" tIns="91425">
            <a:spAutoFit/>
          </a:bodyPr>
          <a:lstStyle/>
          <a:p>
            <a:pPr indent="0" lvl="0" marL="0" marR="0" rtl="0" algn="l">
              <a:lnSpc>
                <a:spcPct val="95000"/>
              </a:lnSpc>
              <a:spcBef>
                <a:spcPts val="0"/>
              </a:spcBef>
              <a:spcAft>
                <a:spcPts val="0"/>
              </a:spcAft>
              <a:buClr>
                <a:srgbClr val="000000"/>
              </a:buClr>
              <a:buSzPts val="1200"/>
              <a:buFont typeface="Arial"/>
              <a:buNone/>
            </a:pPr>
            <a:r>
              <a:rPr b="0" i="0" lang="en" sz="1000" u="none" cap="none" strike="noStrike">
                <a:solidFill>
                  <a:schemeClr val="dk1"/>
                </a:solidFill>
                <a:latin typeface="Roboto Light"/>
                <a:ea typeface="Roboto Light"/>
                <a:cs typeface="Roboto Light"/>
                <a:sym typeface="Roboto Light"/>
              </a:rPr>
              <a:t>CBAM targets the </a:t>
            </a:r>
            <a:r>
              <a:rPr b="1" i="0" lang="en" sz="1000" u="none" cap="none" strike="noStrike">
                <a:solidFill>
                  <a:schemeClr val="dk1"/>
                </a:solidFill>
                <a:latin typeface="Roboto"/>
                <a:ea typeface="Roboto"/>
                <a:cs typeface="Roboto"/>
                <a:sym typeface="Roboto"/>
              </a:rPr>
              <a:t>embedded carbon emissions of products imported into the EU</a:t>
            </a:r>
            <a:r>
              <a:rPr b="0" i="0" lang="en" sz="1000" u="none" cap="none" strike="noStrike">
                <a:solidFill>
                  <a:schemeClr val="dk1"/>
                </a:solidFill>
                <a:latin typeface="Roboto Light"/>
                <a:ea typeface="Roboto Light"/>
                <a:cs typeface="Roboto Light"/>
                <a:sym typeface="Roboto Light"/>
              </a:rPr>
              <a:t> for the sectors cement, iron and steel, aluminium, fertilizers, hydrogen and electricity.</a:t>
            </a:r>
            <a:endParaRPr b="0" i="0" sz="10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200"/>
              </a:spcBef>
              <a:spcAft>
                <a:spcPts val="0"/>
              </a:spcAft>
              <a:buClr>
                <a:srgbClr val="000000"/>
              </a:buClr>
              <a:buSzPts val="1100"/>
              <a:buFont typeface="Arial"/>
              <a:buNone/>
            </a:pPr>
            <a:r>
              <a:rPr b="0" i="0" lang="en" sz="1000" u="none" cap="none" strike="noStrike">
                <a:solidFill>
                  <a:schemeClr val="dk1"/>
                </a:solidFill>
                <a:latin typeface="Roboto Light"/>
                <a:ea typeface="Roboto Light"/>
                <a:cs typeface="Roboto Light"/>
                <a:sym typeface="Roboto Light"/>
              </a:rPr>
              <a:t>This includes </a:t>
            </a:r>
            <a:r>
              <a:rPr b="1" i="0" lang="en" sz="1000" u="none" cap="none" strike="noStrike">
                <a:solidFill>
                  <a:schemeClr val="dk1"/>
                </a:solidFill>
                <a:latin typeface="Roboto"/>
                <a:ea typeface="Roboto"/>
                <a:cs typeface="Roboto"/>
                <a:sym typeface="Roboto"/>
              </a:rPr>
              <a:t>some of the precursors* in the production process</a:t>
            </a:r>
            <a:r>
              <a:rPr b="0" i="0" lang="en" sz="1000" u="none" cap="none" strike="noStrike">
                <a:solidFill>
                  <a:schemeClr val="dk1"/>
                </a:solidFill>
                <a:latin typeface="Roboto Light"/>
                <a:ea typeface="Roboto Light"/>
                <a:cs typeface="Roboto Light"/>
                <a:sym typeface="Roboto Light"/>
              </a:rPr>
              <a:t>. A list of all affected materials can be found </a:t>
            </a:r>
            <a:r>
              <a:rPr b="0" i="0" lang="en" sz="1000" u="sng" cap="none" strike="noStrike">
                <a:solidFill>
                  <a:schemeClr val="dk1"/>
                </a:solidFill>
                <a:latin typeface="Roboto Light"/>
                <a:ea typeface="Roboto Light"/>
                <a:cs typeface="Roboto Light"/>
                <a:sym typeface="Roboto Light"/>
                <a:hlinkClick r:id="rId3">
                  <a:extLst>
                    <a:ext uri="{A12FA001-AC4F-418D-AE19-62706E023703}">
                      <ahyp:hlinkClr val="tx"/>
                    </a:ext>
                  </a:extLst>
                </a:hlinkClick>
              </a:rPr>
              <a:t>here</a:t>
            </a:r>
            <a:endParaRPr b="0" i="0" sz="10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200"/>
              </a:spcBef>
              <a:spcAft>
                <a:spcPts val="0"/>
              </a:spcAft>
              <a:buClr>
                <a:srgbClr val="000000"/>
              </a:buClr>
              <a:buSzPts val="275"/>
              <a:buFont typeface="Arial"/>
              <a:buNone/>
            </a:pPr>
            <a:r>
              <a:rPr b="0" i="0" lang="en" sz="1000" u="none" cap="none" strike="noStrike">
                <a:solidFill>
                  <a:schemeClr val="dk1"/>
                </a:solidFill>
                <a:latin typeface="Roboto Light"/>
                <a:ea typeface="Roboto Light"/>
                <a:cs typeface="Roboto Light"/>
                <a:sym typeface="Roboto Light"/>
              </a:rPr>
              <a:t>The affected emissions are:</a:t>
            </a:r>
            <a:endParaRPr b="0" i="0" sz="1000" u="none" cap="none" strike="noStrike">
              <a:solidFill>
                <a:schemeClr val="dk1"/>
              </a:solidFill>
              <a:latin typeface="Roboto Light"/>
              <a:ea typeface="Roboto Light"/>
              <a:cs typeface="Roboto Light"/>
              <a:sym typeface="Roboto Light"/>
            </a:endParaRPr>
          </a:p>
          <a:p>
            <a:pPr indent="-292100" lvl="0" marL="457200" marR="0" rtl="0" algn="l">
              <a:lnSpc>
                <a:spcPct val="115000"/>
              </a:lnSpc>
              <a:spcBef>
                <a:spcPts val="1200"/>
              </a:spcBef>
              <a:spcAft>
                <a:spcPts val="0"/>
              </a:spcAft>
              <a:buClr>
                <a:schemeClr val="dk1"/>
              </a:buClr>
              <a:buSzPts val="1000"/>
              <a:buFont typeface="Arial"/>
              <a:buChar char="●"/>
            </a:pPr>
            <a:r>
              <a:rPr b="1" i="0" lang="en" sz="1000" u="none" cap="none" strike="noStrike">
                <a:solidFill>
                  <a:schemeClr val="dk1"/>
                </a:solidFill>
                <a:latin typeface="Roboto"/>
                <a:ea typeface="Roboto"/>
                <a:cs typeface="Roboto"/>
                <a:sym typeface="Roboto"/>
              </a:rPr>
              <a:t>Direct emissions:</a:t>
            </a:r>
            <a:r>
              <a:rPr b="0" i="0" lang="en" sz="1000" u="none" cap="none" strike="noStrike">
                <a:solidFill>
                  <a:schemeClr val="dk1"/>
                </a:solidFill>
                <a:latin typeface="Roboto Light"/>
                <a:ea typeface="Roboto Light"/>
                <a:cs typeface="Roboto Light"/>
                <a:sym typeface="Roboto Light"/>
              </a:rPr>
              <a:t> include combustion and process emissions for your installation, but also emissions produced during the production of heat consumed in your installation, in case the installation receives heat from adjacent installations or from a district heating network. </a:t>
            </a:r>
            <a:endParaRPr b="0" i="0" sz="1000" u="none" cap="none" strike="noStrike">
              <a:solidFill>
                <a:schemeClr val="dk1"/>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chemeClr val="dk1"/>
              </a:buClr>
              <a:buSzPts val="1000"/>
              <a:buFont typeface="Arial"/>
              <a:buChar char="●"/>
            </a:pPr>
            <a:r>
              <a:rPr b="1" i="0" lang="en" sz="1000" u="none" cap="none" strike="noStrike">
                <a:solidFill>
                  <a:schemeClr val="dk1"/>
                </a:solidFill>
                <a:latin typeface="Roboto"/>
                <a:ea typeface="Roboto"/>
                <a:cs typeface="Roboto"/>
                <a:sym typeface="Roboto"/>
              </a:rPr>
              <a:t>Indirect emissions:</a:t>
            </a:r>
            <a:r>
              <a:rPr b="0" i="0" lang="en" sz="1000" u="none" cap="none" strike="noStrike">
                <a:solidFill>
                  <a:schemeClr val="dk1"/>
                </a:solidFill>
                <a:latin typeface="Roboto Light"/>
                <a:ea typeface="Roboto Light"/>
                <a:cs typeface="Roboto Light"/>
                <a:sym typeface="Roboto Light"/>
              </a:rPr>
              <a:t> include emissions related to the electricity consumed at your installation.</a:t>
            </a:r>
            <a:endParaRPr b="0" i="0" sz="1000" u="none" cap="none" strike="noStrike">
              <a:solidFill>
                <a:schemeClr val="dk1"/>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100"/>
              <a:buFont typeface="Arial"/>
              <a:buNone/>
            </a:pPr>
            <a:r>
              <a:t/>
            </a:r>
            <a:endParaRPr b="0" i="0" sz="10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0"/>
              </a:spcBef>
              <a:spcAft>
                <a:spcPts val="1200"/>
              </a:spcAft>
              <a:buClr>
                <a:srgbClr val="000000"/>
              </a:buClr>
              <a:buSzPts val="275"/>
              <a:buFont typeface="Arial"/>
              <a:buNone/>
            </a:pPr>
            <a:r>
              <a:rPr b="0" i="0" lang="en" sz="1000" u="none" cap="none" strike="noStrike">
                <a:solidFill>
                  <a:schemeClr val="dk1"/>
                </a:solidFill>
                <a:latin typeface="Roboto Light"/>
                <a:ea typeface="Roboto Light"/>
                <a:cs typeface="Roboto Light"/>
                <a:sym typeface="Roboto Light"/>
              </a:rPr>
              <a:t>Only upstream emissions are included.</a:t>
            </a:r>
            <a:endParaRPr b="0" i="0" sz="1000" u="none" cap="none" strike="noStrike">
              <a:solidFill>
                <a:schemeClr val="dk1"/>
              </a:solidFill>
              <a:latin typeface="Roboto Light"/>
              <a:ea typeface="Roboto Light"/>
              <a:cs typeface="Roboto Light"/>
              <a:sym typeface="Roboto Light"/>
            </a:endParaRPr>
          </a:p>
        </p:txBody>
      </p:sp>
      <p:sp>
        <p:nvSpPr>
          <p:cNvPr id="617" name="Google Shape;617;p24"/>
          <p:cNvSpPr/>
          <p:nvPr/>
        </p:nvSpPr>
        <p:spPr>
          <a:xfrm>
            <a:off x="2265675" y="3661650"/>
            <a:ext cx="1927800" cy="878400"/>
          </a:xfrm>
          <a:prstGeom prst="roundRect">
            <a:avLst>
              <a:gd fmla="val 16667" name="adj"/>
            </a:avLst>
          </a:prstGeom>
          <a:solidFill>
            <a:srgbClr val="FFFFFF"/>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Light"/>
                <a:ea typeface="Roboto Light"/>
                <a:cs typeface="Roboto Light"/>
                <a:sym typeface="Roboto Light"/>
              </a:rPr>
              <a:t>Direct emissions</a:t>
            </a:r>
            <a:endParaRPr b="0" i="0" sz="1200" u="none" cap="none" strike="noStrike">
              <a:solidFill>
                <a:srgbClr val="000000"/>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Light"/>
                <a:ea typeface="Roboto Light"/>
                <a:cs typeface="Roboto Light"/>
                <a:sym typeface="Roboto Light"/>
              </a:rPr>
              <a:t>combustion, production emissions, PFCs, heat</a:t>
            </a:r>
            <a:endParaRPr b="0" i="0" sz="1200" u="none" cap="none" strike="noStrike">
              <a:solidFill>
                <a:srgbClr val="000000"/>
              </a:solidFill>
              <a:latin typeface="Roboto Light"/>
              <a:ea typeface="Roboto Light"/>
              <a:cs typeface="Roboto Light"/>
              <a:sym typeface="Roboto Light"/>
            </a:endParaRPr>
          </a:p>
        </p:txBody>
      </p:sp>
      <p:sp>
        <p:nvSpPr>
          <p:cNvPr id="618" name="Google Shape;618;p24"/>
          <p:cNvSpPr/>
          <p:nvPr/>
        </p:nvSpPr>
        <p:spPr>
          <a:xfrm>
            <a:off x="4422400" y="3661650"/>
            <a:ext cx="1753500" cy="878400"/>
          </a:xfrm>
          <a:prstGeom prst="roundRect">
            <a:avLst>
              <a:gd fmla="val 16667" name="adj"/>
            </a:avLst>
          </a:prstGeom>
          <a:solidFill>
            <a:srgbClr val="FCD000"/>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Light"/>
                <a:ea typeface="Roboto Light"/>
                <a:cs typeface="Roboto Light"/>
                <a:sym typeface="Roboto Light"/>
              </a:rPr>
              <a:t>Indirect emissions</a:t>
            </a:r>
            <a:endParaRPr b="0" i="0" sz="1200" u="none" cap="none" strike="noStrike">
              <a:solidFill>
                <a:srgbClr val="000000"/>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oboto Light"/>
                <a:ea typeface="Roboto Light"/>
                <a:cs typeface="Roboto Light"/>
                <a:sym typeface="Roboto Light"/>
              </a:rPr>
              <a:t>purchased electricity</a:t>
            </a:r>
            <a:endParaRPr b="0" i="0" sz="1200" u="none" cap="none" strike="noStrike">
              <a:solidFill>
                <a:srgbClr val="000000"/>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Light"/>
              <a:ea typeface="Roboto Light"/>
              <a:cs typeface="Roboto Light"/>
              <a:sym typeface="Roboto Light"/>
            </a:endParaRPr>
          </a:p>
        </p:txBody>
      </p:sp>
      <p:sp>
        <p:nvSpPr>
          <p:cNvPr id="619" name="Google Shape;619;p24"/>
          <p:cNvSpPr txBox="1"/>
          <p:nvPr/>
        </p:nvSpPr>
        <p:spPr>
          <a:xfrm>
            <a:off x="4453675" y="4762500"/>
            <a:ext cx="4562700" cy="23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 </a:t>
            </a:r>
            <a:r>
              <a:rPr b="1" i="0" lang="en" sz="700" u="none" cap="none" strike="noStrike">
                <a:solidFill>
                  <a:schemeClr val="dk2"/>
                </a:solidFill>
                <a:latin typeface="Roboto"/>
                <a:ea typeface="Roboto"/>
                <a:cs typeface="Roboto"/>
                <a:sym typeface="Roboto"/>
              </a:rPr>
              <a:t>Precursors </a:t>
            </a:r>
            <a:r>
              <a:rPr b="0" i="0" lang="en" sz="700" u="none" cap="none" strike="noStrike">
                <a:solidFill>
                  <a:schemeClr val="dk2"/>
                </a:solidFill>
                <a:latin typeface="Roboto Light"/>
                <a:ea typeface="Roboto Light"/>
                <a:cs typeface="Roboto Light"/>
                <a:sym typeface="Roboto Light"/>
              </a:rPr>
              <a:t>refer to materials or products that are intermediate goods used in the production of other goods that are subject to the CBAM (more details on the following slides)</a:t>
            </a:r>
            <a:endParaRPr b="0" i="0" sz="700" u="none" cap="none" strike="noStrike">
              <a:solidFill>
                <a:schemeClr val="dk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2"/>
              </a:solidFill>
              <a:latin typeface="Roboto Light"/>
              <a:ea typeface="Roboto Light"/>
              <a:cs typeface="Roboto Light"/>
              <a:sym typeface="Roboto Light"/>
            </a:endParaRPr>
          </a:p>
        </p:txBody>
      </p:sp>
      <p:sp>
        <p:nvSpPr>
          <p:cNvPr id="620" name="Google Shape;620;p24"/>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25"/>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0"/>
              </a:spcBef>
              <a:spcAft>
                <a:spcPts val="0"/>
              </a:spcAft>
              <a:buClr>
                <a:srgbClr val="000000"/>
              </a:buClr>
              <a:buSzPts val="1200"/>
              <a:buFont typeface="Arial"/>
              <a:buNone/>
            </a:pPr>
            <a:r>
              <a:rPr b="1" i="0" lang="en" sz="1100" u="sng" cap="none" strike="noStrike">
                <a:solidFill>
                  <a:schemeClr val="dk1"/>
                </a:solidFill>
                <a:latin typeface="Roboto"/>
                <a:ea typeface="Roboto"/>
                <a:cs typeface="Roboto"/>
                <a:sym typeface="Roboto"/>
              </a:rPr>
              <a:t>Aluminium Example</a:t>
            </a:r>
            <a:br>
              <a:rPr b="0" i="0" lang="en" sz="1100" u="none" cap="none" strike="noStrike">
                <a:solidFill>
                  <a:schemeClr val="dk1"/>
                </a:solidFill>
                <a:latin typeface="Roboto Light"/>
                <a:ea typeface="Roboto Light"/>
                <a:cs typeface="Roboto Light"/>
                <a:sym typeface="Roboto Light"/>
              </a:rPr>
            </a:br>
            <a:br>
              <a:rPr b="0" i="0" lang="en" sz="1100" u="none" cap="none" strike="noStrike">
                <a:solidFill>
                  <a:schemeClr val="dk1"/>
                </a:solidFill>
                <a:latin typeface="Roboto Light"/>
                <a:ea typeface="Roboto Light"/>
                <a:cs typeface="Roboto Light"/>
                <a:sym typeface="Roboto Light"/>
              </a:rPr>
            </a:br>
            <a:r>
              <a:rPr b="0" i="0" lang="en" sz="1100" u="none" cap="none" strike="noStrike">
                <a:solidFill>
                  <a:schemeClr val="dk1"/>
                </a:solidFill>
                <a:latin typeface="Roboto Light"/>
                <a:ea typeface="Roboto Light"/>
                <a:cs typeface="Roboto Light"/>
                <a:sym typeface="Roboto Light"/>
              </a:rPr>
              <a:t>Let’s examine the case of aluminum being imported into the EU. Aluminum is made from unwrought aluminum, which is produced from alumina. This diagram represents a very simplified material flow of the different product stages.</a:t>
            </a:r>
            <a:endParaRPr b="0" i="0" sz="1100" u="none" cap="none" strike="noStrike">
              <a:solidFill>
                <a:schemeClr val="dk1"/>
              </a:solidFill>
              <a:latin typeface="Roboto Light"/>
              <a:ea typeface="Roboto Light"/>
              <a:cs typeface="Roboto Light"/>
              <a:sym typeface="Roboto Light"/>
            </a:endParaRPr>
          </a:p>
        </p:txBody>
      </p:sp>
      <p:sp>
        <p:nvSpPr>
          <p:cNvPr id="626" name="Google Shape;6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27" name="Google Shape;627;p25"/>
          <p:cNvPicPr preferRelativeResize="0"/>
          <p:nvPr/>
        </p:nvPicPr>
        <p:blipFill rotWithShape="1">
          <a:blip r:embed="rId3">
            <a:alphaModFix/>
          </a:blip>
          <a:srcRect b="0" l="0" r="0" t="0"/>
          <a:stretch/>
        </p:blipFill>
        <p:spPr>
          <a:xfrm>
            <a:off x="152400" y="1093925"/>
            <a:ext cx="6507450" cy="3521889"/>
          </a:xfrm>
          <a:prstGeom prst="rect">
            <a:avLst/>
          </a:prstGeom>
          <a:noFill/>
          <a:ln>
            <a:noFill/>
          </a:ln>
        </p:spPr>
      </p:pic>
      <p:sp>
        <p:nvSpPr>
          <p:cNvPr id="628" name="Google Shape;628;p25"/>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26"/>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0"/>
              </a:spcBef>
              <a:spcAft>
                <a:spcPts val="0"/>
              </a:spcAft>
              <a:buClr>
                <a:srgbClr val="000000"/>
              </a:buClr>
              <a:buSzPts val="1200"/>
              <a:buFont typeface="Arial"/>
              <a:buNone/>
            </a:pPr>
            <a:r>
              <a:rPr b="0" i="0" lang="en" sz="1100" u="none" cap="none" strike="noStrike">
                <a:solidFill>
                  <a:schemeClr val="dk1"/>
                </a:solidFill>
                <a:latin typeface="Roboto Light"/>
                <a:ea typeface="Roboto Light"/>
                <a:cs typeface="Roboto Light"/>
                <a:sym typeface="Roboto Light"/>
              </a:rPr>
              <a:t>Not all products or unfinished products are affected by CBAM. Only </a:t>
            </a:r>
            <a:r>
              <a:rPr b="1" i="0" lang="en" sz="1100" u="none" cap="none" strike="noStrike">
                <a:solidFill>
                  <a:schemeClr val="dk1"/>
                </a:solidFill>
                <a:latin typeface="Roboto"/>
                <a:ea typeface="Roboto"/>
                <a:cs typeface="Roboto"/>
                <a:sym typeface="Roboto"/>
              </a:rPr>
              <a:t>CBAM-relevant goods</a:t>
            </a:r>
            <a:r>
              <a:rPr b="0" i="0" lang="en" sz="1100" u="none" cap="none" strike="noStrike">
                <a:solidFill>
                  <a:schemeClr val="dk1"/>
                </a:solidFill>
                <a:latin typeface="Roboto Light"/>
                <a:ea typeface="Roboto Light"/>
                <a:cs typeface="Roboto Light"/>
                <a:sym typeface="Roboto Light"/>
              </a:rPr>
              <a:t> are within the system boundaries of our analysis. CBAM-relevant goods are those described by CBAM-affected CN codes. You can find the full list </a:t>
            </a:r>
            <a:r>
              <a:rPr b="0" i="0" lang="en" sz="1100" u="sng" cap="none" strike="noStrike">
                <a:solidFill>
                  <a:schemeClr val="dk1"/>
                </a:solidFill>
                <a:latin typeface="Roboto Light"/>
                <a:ea typeface="Roboto Light"/>
                <a:cs typeface="Roboto Light"/>
                <a:sym typeface="Roboto Light"/>
                <a:hlinkClick r:id="rId3">
                  <a:extLst>
                    <a:ext uri="{A12FA001-AC4F-418D-AE19-62706E023703}">
                      <ahyp:hlinkClr val="tx"/>
                    </a:ext>
                  </a:extLst>
                </a:hlinkClick>
              </a:rPr>
              <a:t>here</a:t>
            </a:r>
            <a:r>
              <a:rPr b="0" i="0" lang="en" sz="1100" u="none" cap="none" strike="noStrike">
                <a:solidFill>
                  <a:schemeClr val="dk1"/>
                </a:solidFill>
                <a:latin typeface="Roboto Light"/>
                <a:ea typeface="Roboto Light"/>
                <a:cs typeface="Roboto Light"/>
                <a:sym typeface="Roboto Light"/>
              </a:rPr>
              <a:t>. </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0"/>
              </a:spcBef>
              <a:spcAft>
                <a:spcPts val="0"/>
              </a:spcAft>
              <a:buClr>
                <a:srgbClr val="000000"/>
              </a:buClr>
              <a:buSzPts val="1200"/>
              <a:buFont typeface="Arial"/>
              <a:buNone/>
            </a:pPr>
            <a:r>
              <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0"/>
              </a:spcBef>
              <a:spcAft>
                <a:spcPts val="0"/>
              </a:spcAft>
              <a:buClr>
                <a:srgbClr val="000000"/>
              </a:buClr>
              <a:buSzPts val="1200"/>
              <a:buFont typeface="Arial"/>
              <a:buNone/>
            </a:pPr>
            <a:r>
              <a:rPr b="0" i="0" lang="en" sz="1100" u="none" cap="none" strike="noStrike">
                <a:solidFill>
                  <a:schemeClr val="dk1"/>
                </a:solidFill>
                <a:latin typeface="Roboto Light"/>
                <a:ea typeface="Roboto Light"/>
                <a:cs typeface="Roboto Light"/>
                <a:sym typeface="Roboto Light"/>
              </a:rPr>
              <a:t>In this example, alumina is not a CBAM good, but unwrought aluminum (7601) and aluminum (7602-7616) are.</a:t>
            </a:r>
            <a:endParaRPr b="0" i="0" sz="1100" u="none" cap="none" strike="noStrike">
              <a:solidFill>
                <a:schemeClr val="dk1"/>
              </a:solidFill>
              <a:latin typeface="Roboto Light"/>
              <a:ea typeface="Roboto Light"/>
              <a:cs typeface="Roboto Light"/>
              <a:sym typeface="Roboto Light"/>
            </a:endParaRPr>
          </a:p>
        </p:txBody>
      </p:sp>
      <p:sp>
        <p:nvSpPr>
          <p:cNvPr id="634" name="Google Shape;634;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35" name="Google Shape;635;p26"/>
          <p:cNvPicPr preferRelativeResize="0"/>
          <p:nvPr/>
        </p:nvPicPr>
        <p:blipFill rotWithShape="1">
          <a:blip r:embed="rId4">
            <a:alphaModFix/>
          </a:blip>
          <a:srcRect b="0" l="0" r="0" t="0"/>
          <a:stretch/>
        </p:blipFill>
        <p:spPr>
          <a:xfrm>
            <a:off x="152400" y="1170125"/>
            <a:ext cx="6507450" cy="3660440"/>
          </a:xfrm>
          <a:prstGeom prst="rect">
            <a:avLst/>
          </a:prstGeom>
          <a:noFill/>
          <a:ln>
            <a:noFill/>
          </a:ln>
        </p:spPr>
      </p:pic>
      <p:sp>
        <p:nvSpPr>
          <p:cNvPr id="636" name="Google Shape;636;p26"/>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27"/>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1200"/>
              </a:spcBef>
              <a:spcAft>
                <a:spcPts val="0"/>
              </a:spcAft>
              <a:buClr>
                <a:schemeClr val="dk1"/>
              </a:buClr>
              <a:buSzPts val="1200"/>
              <a:buFont typeface="Arial"/>
              <a:buNone/>
            </a:pPr>
            <a:r>
              <a:rPr b="0" i="0" lang="en" sz="1100" u="none" cap="none" strike="noStrike">
                <a:solidFill>
                  <a:schemeClr val="dk1"/>
                </a:solidFill>
                <a:latin typeface="Roboto Light"/>
                <a:ea typeface="Roboto Light"/>
                <a:cs typeface="Roboto Light"/>
                <a:sym typeface="Roboto Light"/>
              </a:rPr>
              <a:t>Within the </a:t>
            </a:r>
            <a:r>
              <a:rPr b="1" i="0" lang="en" sz="1100" u="none" cap="none" strike="noStrike">
                <a:solidFill>
                  <a:schemeClr val="dk1"/>
                </a:solidFill>
                <a:latin typeface="Roboto"/>
                <a:ea typeface="Roboto"/>
                <a:cs typeface="Roboto"/>
                <a:sym typeface="Roboto"/>
              </a:rPr>
              <a:t>system boundaries</a:t>
            </a:r>
            <a:r>
              <a:rPr b="0" i="0" lang="en" sz="1100" u="none" cap="none" strike="noStrike">
                <a:solidFill>
                  <a:schemeClr val="dk1"/>
                </a:solidFill>
                <a:latin typeface="Roboto Light"/>
                <a:ea typeface="Roboto Light"/>
                <a:cs typeface="Roboto Light"/>
                <a:sym typeface="Roboto Light"/>
              </a:rPr>
              <a:t> are also the production processes used to transform raw materials into products. </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200"/>
              </a:spcBef>
              <a:spcAft>
                <a:spcPts val="0"/>
              </a:spcAft>
              <a:buClr>
                <a:schemeClr val="dk1"/>
              </a:buClr>
              <a:buSzPts val="1200"/>
              <a:buFont typeface="Arial"/>
              <a:buNone/>
            </a:pPr>
            <a:r>
              <a:rPr b="0" i="0" lang="en" sz="1100" u="none" cap="none" strike="noStrike">
                <a:solidFill>
                  <a:schemeClr val="dk1"/>
                </a:solidFill>
                <a:latin typeface="Roboto Light"/>
                <a:ea typeface="Roboto Light"/>
                <a:cs typeface="Roboto Light"/>
                <a:sym typeface="Roboto Light"/>
              </a:rPr>
              <a:t>Here, alumina is transformed into unwrought aluminum through primary smelting, and after some forming processes like rolling, we get aluminum.</a:t>
            </a:r>
            <a:endParaRPr b="1" i="0" sz="1100" u="sng" cap="none" strike="noStrike">
              <a:solidFill>
                <a:schemeClr val="dk1"/>
              </a:solidFill>
              <a:latin typeface="Roboto"/>
              <a:ea typeface="Roboto"/>
              <a:cs typeface="Roboto"/>
              <a:sym typeface="Roboto"/>
            </a:endParaRPr>
          </a:p>
          <a:p>
            <a:pPr indent="0" lvl="0" marL="0" marR="0" rtl="0" algn="l">
              <a:lnSpc>
                <a:spcPct val="95000"/>
              </a:lnSpc>
              <a:spcBef>
                <a:spcPts val="1000"/>
              </a:spcBef>
              <a:spcAft>
                <a:spcPts val="0"/>
              </a:spcAft>
              <a:buClr>
                <a:schemeClr val="dk1"/>
              </a:buClr>
              <a:buSzPts val="1100"/>
              <a:buFont typeface="Arial"/>
              <a:buNone/>
            </a:pPr>
            <a:r>
              <a:rPr b="0" i="0" lang="en" sz="1100" u="none" cap="none" strike="noStrike">
                <a:solidFill>
                  <a:schemeClr val="dk1"/>
                </a:solidFill>
                <a:latin typeface="Roboto Light"/>
                <a:ea typeface="Roboto Light"/>
                <a:cs typeface="Roboto Light"/>
                <a:sym typeface="Roboto Light"/>
              </a:rPr>
              <a:t>In this example, the </a:t>
            </a:r>
            <a:r>
              <a:rPr b="1" i="0" lang="en" sz="1100" u="none" cap="none" strike="noStrike">
                <a:solidFill>
                  <a:schemeClr val="dk1"/>
                </a:solidFill>
                <a:latin typeface="Roboto"/>
                <a:ea typeface="Roboto"/>
                <a:cs typeface="Roboto"/>
                <a:sym typeface="Roboto"/>
              </a:rPr>
              <a:t>precursor </a:t>
            </a:r>
            <a:r>
              <a:rPr b="0" i="0" lang="en" sz="1100" u="none" cap="none" strike="noStrike">
                <a:solidFill>
                  <a:schemeClr val="dk1"/>
                </a:solidFill>
                <a:latin typeface="Roboto Light"/>
                <a:ea typeface="Roboto Light"/>
                <a:cs typeface="Roboto Light"/>
                <a:sym typeface="Roboto Light"/>
              </a:rPr>
              <a:t>of aluminum is unwrought aluminum. Additionally, alumina is the precursor of unwrought aluminum, but since it is outside the CBAM-relevant boundary, it will not be considered a precursor.</a:t>
            </a:r>
            <a:endParaRPr b="0" i="0" sz="1100" u="none" cap="none" strike="noStrike">
              <a:solidFill>
                <a:schemeClr val="dk1"/>
              </a:solidFill>
              <a:latin typeface="Roboto Light"/>
              <a:ea typeface="Roboto Light"/>
              <a:cs typeface="Roboto Light"/>
              <a:sym typeface="Roboto Light"/>
            </a:endParaRPr>
          </a:p>
        </p:txBody>
      </p:sp>
      <p:sp>
        <p:nvSpPr>
          <p:cNvPr id="642" name="Google Shape;642;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43" name="Google Shape;643;p27"/>
          <p:cNvPicPr preferRelativeResize="0"/>
          <p:nvPr/>
        </p:nvPicPr>
        <p:blipFill rotWithShape="1">
          <a:blip r:embed="rId3">
            <a:alphaModFix/>
          </a:blip>
          <a:srcRect b="0" l="0" r="0" t="0"/>
          <a:stretch/>
        </p:blipFill>
        <p:spPr>
          <a:xfrm>
            <a:off x="152400" y="1170125"/>
            <a:ext cx="6507451" cy="3534912"/>
          </a:xfrm>
          <a:prstGeom prst="rect">
            <a:avLst/>
          </a:prstGeom>
          <a:noFill/>
          <a:ln>
            <a:noFill/>
          </a:ln>
        </p:spPr>
      </p:pic>
      <p:sp>
        <p:nvSpPr>
          <p:cNvPr id="644" name="Google Shape;644;p27"/>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28"/>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1000"/>
              </a:spcBef>
              <a:spcAft>
                <a:spcPts val="0"/>
              </a:spcAft>
              <a:buClr>
                <a:schemeClr val="dk1"/>
              </a:buClr>
              <a:buSzPts val="1100"/>
              <a:buFont typeface="Arial"/>
              <a:buNone/>
            </a:pPr>
            <a:r>
              <a:rPr b="0" i="0" lang="en" sz="1100" u="none" cap="none" strike="noStrike">
                <a:solidFill>
                  <a:schemeClr val="dk1"/>
                </a:solidFill>
                <a:latin typeface="Roboto Light"/>
                <a:ea typeface="Roboto Light"/>
                <a:cs typeface="Roboto Light"/>
                <a:sym typeface="Roboto Light"/>
              </a:rPr>
              <a:t>The emissions we want to report on are from the production process of CBAM-relevant goods. </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000"/>
              </a:spcBef>
              <a:spcAft>
                <a:spcPts val="0"/>
              </a:spcAft>
              <a:buClr>
                <a:schemeClr val="dk1"/>
              </a:buClr>
              <a:buSzPts val="1100"/>
              <a:buFont typeface="Arial"/>
              <a:buNone/>
            </a:pPr>
            <a:r>
              <a:rPr b="0" i="0" lang="en" sz="1100" u="none" cap="none" strike="noStrike">
                <a:solidFill>
                  <a:schemeClr val="dk1"/>
                </a:solidFill>
                <a:latin typeface="Roboto Light"/>
                <a:ea typeface="Roboto Light"/>
                <a:cs typeface="Roboto Light"/>
                <a:sym typeface="Roboto Light"/>
              </a:rPr>
              <a:t>For example: to smelt the alumina, it needs to be heated, possibly by the combustion of a fuel. PFCs might also be released during this process. </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000"/>
              </a:spcBef>
              <a:spcAft>
                <a:spcPts val="0"/>
              </a:spcAft>
              <a:buClr>
                <a:schemeClr val="dk1"/>
              </a:buClr>
              <a:buSzPts val="1100"/>
              <a:buFont typeface="Arial"/>
              <a:buNone/>
            </a:pPr>
            <a:r>
              <a:rPr b="0" i="0" lang="en" sz="1100" u="none" cap="none" strike="noStrike">
                <a:solidFill>
                  <a:schemeClr val="dk1"/>
                </a:solidFill>
                <a:latin typeface="Roboto Light"/>
                <a:ea typeface="Roboto Light"/>
                <a:cs typeface="Roboto Light"/>
                <a:sym typeface="Roboto Light"/>
              </a:rPr>
              <a:t>These activities generate </a:t>
            </a:r>
            <a:r>
              <a:rPr b="1" i="0" lang="en" sz="1100" u="none" cap="none" strike="noStrike">
                <a:solidFill>
                  <a:schemeClr val="dk1"/>
                </a:solidFill>
                <a:latin typeface="Roboto"/>
                <a:ea typeface="Roboto"/>
                <a:cs typeface="Roboto"/>
                <a:sym typeface="Roboto"/>
              </a:rPr>
              <a:t>carbon dioxide</a:t>
            </a:r>
            <a:r>
              <a:rPr b="0" i="0" lang="en" sz="1100" u="none" cap="none" strike="noStrike">
                <a:solidFill>
                  <a:schemeClr val="dk1"/>
                </a:solidFill>
                <a:latin typeface="Roboto Light"/>
                <a:ea typeface="Roboto Light"/>
                <a:cs typeface="Roboto Light"/>
                <a:sym typeface="Roboto Light"/>
              </a:rPr>
              <a:t> or gases with global warming potential. You can find the conversion factors to CO2e </a:t>
            </a:r>
            <a:r>
              <a:rPr b="0" i="0" lang="en" sz="1100" u="sng" cap="none" strike="noStrike">
                <a:solidFill>
                  <a:schemeClr val="hlink"/>
                </a:solidFill>
                <a:latin typeface="Roboto Light"/>
                <a:ea typeface="Roboto Light"/>
                <a:cs typeface="Roboto Light"/>
                <a:sym typeface="Roboto Light"/>
                <a:hlinkClick r:id="rId3"/>
              </a:rPr>
              <a:t>here</a:t>
            </a:r>
            <a:r>
              <a:rPr b="0" i="0" lang="en" sz="1100" u="none" cap="none" strike="noStrike">
                <a:solidFill>
                  <a:schemeClr val="dk1"/>
                </a:solidFill>
                <a:latin typeface="Roboto Light"/>
                <a:ea typeface="Roboto Light"/>
                <a:cs typeface="Roboto Light"/>
                <a:sym typeface="Roboto Light"/>
              </a:rPr>
              <a:t> </a:t>
            </a:r>
            <a:endParaRPr b="0" i="0" sz="1100" u="none" cap="none" strike="noStrike">
              <a:solidFill>
                <a:schemeClr val="dk1"/>
              </a:solidFill>
              <a:highlight>
                <a:srgbClr val="FCD000"/>
              </a:highlight>
              <a:latin typeface="Roboto Light"/>
              <a:ea typeface="Roboto Light"/>
              <a:cs typeface="Roboto Light"/>
              <a:sym typeface="Roboto Light"/>
            </a:endParaRPr>
          </a:p>
        </p:txBody>
      </p:sp>
      <p:sp>
        <p:nvSpPr>
          <p:cNvPr id="650" name="Google Shape;650;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51" name="Google Shape;651;p28"/>
          <p:cNvPicPr preferRelativeResize="0"/>
          <p:nvPr/>
        </p:nvPicPr>
        <p:blipFill rotWithShape="1">
          <a:blip r:embed="rId4">
            <a:alphaModFix/>
          </a:blip>
          <a:srcRect b="0" l="0" r="0" t="0"/>
          <a:stretch/>
        </p:blipFill>
        <p:spPr>
          <a:xfrm>
            <a:off x="152400" y="1170125"/>
            <a:ext cx="6507450" cy="3574134"/>
          </a:xfrm>
          <a:prstGeom prst="rect">
            <a:avLst/>
          </a:prstGeom>
          <a:noFill/>
          <a:ln>
            <a:noFill/>
          </a:ln>
        </p:spPr>
      </p:pic>
      <p:sp>
        <p:nvSpPr>
          <p:cNvPr id="652" name="Google Shape;652;p28"/>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653" name="Google Shape;653;p28"/>
          <p:cNvSpPr txBox="1"/>
          <p:nvPr/>
        </p:nvSpPr>
        <p:spPr>
          <a:xfrm>
            <a:off x="2939175" y="4786925"/>
            <a:ext cx="36522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*CO2e: Carbon dioxide equivalents (including CO2 and other gases with global warming potentials); **PFC: Perfluorocarbon</a:t>
            </a:r>
            <a:endParaRPr b="0" i="0" sz="700" u="none" cap="none" strike="noStrike">
              <a:solidFill>
                <a:schemeClr val="dk2"/>
              </a:solidFill>
              <a:latin typeface="Roboto Light"/>
              <a:ea typeface="Roboto Light"/>
              <a:cs typeface="Roboto Light"/>
              <a:sym typeface="Robot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9"/>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0"/>
              </a:spcBef>
              <a:spcAft>
                <a:spcPts val="1200"/>
              </a:spcAft>
              <a:buClr>
                <a:srgbClr val="000000"/>
              </a:buClr>
              <a:buSzPts val="1200"/>
              <a:buFont typeface="Arial"/>
              <a:buNone/>
            </a:pPr>
            <a:r>
              <a:rPr b="0" i="0" lang="en" sz="1100" u="none" cap="none" strike="noStrike">
                <a:solidFill>
                  <a:schemeClr val="dk1"/>
                </a:solidFill>
                <a:latin typeface="Roboto Light"/>
                <a:ea typeface="Roboto Light"/>
                <a:cs typeface="Roboto Light"/>
                <a:sym typeface="Roboto Light"/>
              </a:rPr>
              <a:t>The emissions generated by the combustion of fuel to heat the aluminum for rolling it are </a:t>
            </a:r>
            <a:r>
              <a:rPr b="1" i="0" lang="en" sz="1100" u="none" cap="none" strike="noStrike">
                <a:solidFill>
                  <a:schemeClr val="dk1"/>
                </a:solidFill>
                <a:latin typeface="Roboto"/>
                <a:ea typeface="Roboto"/>
                <a:cs typeface="Roboto"/>
                <a:sym typeface="Roboto"/>
              </a:rPr>
              <a:t>direct emissions</a:t>
            </a:r>
            <a:r>
              <a:rPr b="0" i="0" lang="en" sz="1100" u="none" cap="none" strike="noStrike">
                <a:solidFill>
                  <a:schemeClr val="dk1"/>
                </a:solidFill>
                <a:latin typeface="Roboto Light"/>
                <a:ea typeface="Roboto Light"/>
                <a:cs typeface="Roboto Light"/>
                <a:sym typeface="Roboto Light"/>
              </a:rPr>
              <a:t>.</a:t>
            </a:r>
            <a:endParaRPr b="1" i="0" sz="1100" u="none" cap="none" strike="noStrike">
              <a:solidFill>
                <a:schemeClr val="dk1"/>
              </a:solidFill>
              <a:latin typeface="Roboto"/>
              <a:ea typeface="Roboto"/>
              <a:cs typeface="Roboto"/>
              <a:sym typeface="Roboto"/>
            </a:endParaRPr>
          </a:p>
        </p:txBody>
      </p:sp>
      <p:sp>
        <p:nvSpPr>
          <p:cNvPr id="659" name="Google Shape;659;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60" name="Google Shape;660;p29"/>
          <p:cNvPicPr preferRelativeResize="0"/>
          <p:nvPr/>
        </p:nvPicPr>
        <p:blipFill rotWithShape="1">
          <a:blip r:embed="rId3">
            <a:alphaModFix/>
          </a:blip>
          <a:srcRect b="2959" l="0" r="0" t="0"/>
          <a:stretch/>
        </p:blipFill>
        <p:spPr>
          <a:xfrm>
            <a:off x="152400" y="1093925"/>
            <a:ext cx="6507448" cy="3686599"/>
          </a:xfrm>
          <a:prstGeom prst="rect">
            <a:avLst/>
          </a:prstGeom>
          <a:noFill/>
          <a:ln>
            <a:noFill/>
          </a:ln>
        </p:spPr>
      </p:pic>
      <p:sp>
        <p:nvSpPr>
          <p:cNvPr id="661" name="Google Shape;661;p29"/>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662" name="Google Shape;662;p29"/>
          <p:cNvSpPr txBox="1"/>
          <p:nvPr/>
        </p:nvSpPr>
        <p:spPr>
          <a:xfrm>
            <a:off x="2939175" y="4786925"/>
            <a:ext cx="36522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*CO2e: Carbon dioxide equivalents (including CO2 and other gases with global warming potentials); **PFC: Perfluorocarbon</a:t>
            </a:r>
            <a:endParaRPr b="0" i="0" sz="700" u="none" cap="none" strike="noStrike">
              <a:solidFill>
                <a:schemeClr val="dk2"/>
              </a:solidFill>
              <a:latin typeface="Roboto Light"/>
              <a:ea typeface="Roboto Light"/>
              <a:cs typeface="Roboto Light"/>
              <a:sym typeface="Robot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30"/>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1000"/>
              </a:spcBef>
              <a:spcAft>
                <a:spcPts val="0"/>
              </a:spcAft>
              <a:buClr>
                <a:srgbClr val="000000"/>
              </a:buClr>
              <a:buSzPts val="1200"/>
              <a:buFont typeface="Arial"/>
              <a:buNone/>
            </a:pPr>
            <a:r>
              <a:rPr b="0" i="0" lang="en" sz="1100" u="none" cap="none" strike="noStrike">
                <a:solidFill>
                  <a:schemeClr val="dk1"/>
                </a:solidFill>
                <a:latin typeface="Roboto Light"/>
                <a:ea typeface="Roboto Light"/>
                <a:cs typeface="Roboto Light"/>
                <a:sym typeface="Roboto Light"/>
              </a:rPr>
              <a:t>When we look at all the emissions generated throughout the entire CBAM-affected process, we are referring to direct embedded emissions. </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000"/>
              </a:spcBef>
              <a:spcAft>
                <a:spcPts val="0"/>
              </a:spcAft>
              <a:buClr>
                <a:srgbClr val="000000"/>
              </a:buClr>
              <a:buSzPts val="1200"/>
              <a:buFont typeface="Arial"/>
              <a:buNone/>
            </a:pPr>
            <a:r>
              <a:rPr b="1" i="0" lang="en" sz="1100" u="none" cap="none" strike="noStrike">
                <a:solidFill>
                  <a:schemeClr val="dk1"/>
                </a:solidFill>
                <a:latin typeface="Roboto"/>
                <a:ea typeface="Roboto"/>
                <a:cs typeface="Roboto"/>
                <a:sym typeface="Roboto"/>
              </a:rPr>
              <a:t>Direct embedded emissions</a:t>
            </a:r>
            <a:r>
              <a:rPr b="0" i="0" lang="en" sz="1100" u="none" cap="none" strike="noStrike">
                <a:solidFill>
                  <a:schemeClr val="dk1"/>
                </a:solidFill>
                <a:latin typeface="Roboto Light"/>
                <a:ea typeface="Roboto Light"/>
                <a:cs typeface="Roboto Light"/>
                <a:sym typeface="Roboto Light"/>
              </a:rPr>
              <a:t> include not only the emissions at your installation but also all the direct emissions of all the precursors used in the entire CBAM- relevant supply chain.</a:t>
            </a:r>
            <a:endParaRPr b="0" i="0" sz="1100" u="none" cap="none" strike="noStrike">
              <a:solidFill>
                <a:schemeClr val="dk1"/>
              </a:solidFill>
              <a:latin typeface="Roboto Light"/>
              <a:ea typeface="Roboto Light"/>
              <a:cs typeface="Roboto Light"/>
              <a:sym typeface="Roboto Light"/>
            </a:endParaRPr>
          </a:p>
        </p:txBody>
      </p:sp>
      <p:sp>
        <p:nvSpPr>
          <p:cNvPr id="668" name="Google Shape;668;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69" name="Google Shape;669;p30"/>
          <p:cNvPicPr preferRelativeResize="0"/>
          <p:nvPr/>
        </p:nvPicPr>
        <p:blipFill rotWithShape="1">
          <a:blip r:embed="rId3">
            <a:alphaModFix/>
          </a:blip>
          <a:srcRect b="0" l="0" r="0" t="0"/>
          <a:stretch/>
        </p:blipFill>
        <p:spPr>
          <a:xfrm>
            <a:off x="152400" y="1246325"/>
            <a:ext cx="6507449" cy="3471244"/>
          </a:xfrm>
          <a:prstGeom prst="rect">
            <a:avLst/>
          </a:prstGeom>
          <a:noFill/>
          <a:ln>
            <a:noFill/>
          </a:ln>
        </p:spPr>
      </p:pic>
      <p:sp>
        <p:nvSpPr>
          <p:cNvPr id="670" name="Google Shape;670;p30"/>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671" name="Google Shape;671;p30"/>
          <p:cNvSpPr txBox="1"/>
          <p:nvPr/>
        </p:nvSpPr>
        <p:spPr>
          <a:xfrm>
            <a:off x="2939175" y="4786925"/>
            <a:ext cx="36522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*CO2e: Carbon dioxide equivalents (including CO2 and other gases with global warming potentials); **PFC: Perfluorocarbon</a:t>
            </a:r>
            <a:endParaRPr b="0" i="0" sz="700" u="none" cap="none" strike="noStrike">
              <a:solidFill>
                <a:schemeClr val="dk2"/>
              </a:solidFill>
              <a:latin typeface="Roboto Light"/>
              <a:ea typeface="Roboto Light"/>
              <a:cs typeface="Roboto Light"/>
              <a:sym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Disclaimer</a:t>
            </a:r>
            <a:endParaRPr/>
          </a:p>
        </p:txBody>
      </p:sp>
      <p:grpSp>
        <p:nvGrpSpPr>
          <p:cNvPr id="190" name="Google Shape;190;p3"/>
          <p:cNvGrpSpPr/>
          <p:nvPr/>
        </p:nvGrpSpPr>
        <p:grpSpPr>
          <a:xfrm>
            <a:off x="1461100" y="1297661"/>
            <a:ext cx="5922200" cy="5143309"/>
            <a:chOff x="4661300" y="1054100"/>
            <a:chExt cx="5922200" cy="5156200"/>
          </a:xfrm>
        </p:grpSpPr>
        <p:sp>
          <p:nvSpPr>
            <p:cNvPr id="191" name="Google Shape;191;p3"/>
            <p:cNvSpPr/>
            <p:nvPr/>
          </p:nvSpPr>
          <p:spPr>
            <a:xfrm>
              <a:off x="5321800" y="1054100"/>
              <a:ext cx="5261700" cy="4149600"/>
            </a:xfrm>
            <a:prstGeom prst="roundRect">
              <a:avLst>
                <a:gd fmla="val 4126" name="adj"/>
              </a:avLst>
            </a:prstGeom>
            <a:solidFill>
              <a:srgbClr val="47CFE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3"/>
            <p:cNvSpPr/>
            <p:nvPr/>
          </p:nvSpPr>
          <p:spPr>
            <a:xfrm>
              <a:off x="9156700" y="1054100"/>
              <a:ext cx="1149600" cy="45975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
            <p:cNvSpPr/>
            <p:nvPr/>
          </p:nvSpPr>
          <p:spPr>
            <a:xfrm rot="-5400000">
              <a:off x="6426650" y="3378150"/>
              <a:ext cx="1066800" cy="45975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4" name="Google Shape;194;p3"/>
          <p:cNvSpPr/>
          <p:nvPr/>
        </p:nvSpPr>
        <p:spPr>
          <a:xfrm>
            <a:off x="2258075" y="1304825"/>
            <a:ext cx="5261700" cy="4149600"/>
          </a:xfrm>
          <a:prstGeom prst="roundRect">
            <a:avLst>
              <a:gd fmla="val 4126" name="adj"/>
            </a:avLst>
          </a:prstGeom>
          <a:solidFill>
            <a:srgbClr val="02487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3"/>
          <p:cNvSpPr txBox="1"/>
          <p:nvPr/>
        </p:nvSpPr>
        <p:spPr>
          <a:xfrm>
            <a:off x="2499850" y="1537950"/>
            <a:ext cx="2957100" cy="215400"/>
          </a:xfrm>
          <a:prstGeom prst="rect">
            <a:avLst/>
          </a:prstGeom>
          <a:noFill/>
          <a:ln>
            <a:noFill/>
          </a:ln>
        </p:spPr>
        <p:txBody>
          <a:bodyPr anchorCtr="0" anchor="t" bIns="91425" lIns="0" spcFirstLastPara="1" rIns="91425" wrap="square" tIns="0">
            <a:spAutoFit/>
          </a:bodyPr>
          <a:lstStyle/>
          <a:p>
            <a:pPr indent="0" lvl="0" marL="0" marR="0" rtl="0" algn="l">
              <a:lnSpc>
                <a:spcPct val="115000"/>
              </a:lnSpc>
              <a:spcBef>
                <a:spcPts val="0"/>
              </a:spcBef>
              <a:spcAft>
                <a:spcPts val="0"/>
              </a:spcAft>
              <a:buClr>
                <a:srgbClr val="000000"/>
              </a:buClr>
              <a:buSzPts val="1100"/>
              <a:buFont typeface="Arial"/>
              <a:buNone/>
            </a:pPr>
            <a:r>
              <a:t/>
            </a:r>
            <a:endParaRPr b="1" i="0" sz="800" u="none" cap="none" strike="noStrike">
              <a:solidFill>
                <a:srgbClr val="47CFE2"/>
              </a:solidFill>
              <a:latin typeface="Roboto"/>
              <a:ea typeface="Roboto"/>
              <a:cs typeface="Roboto"/>
              <a:sym typeface="Roboto"/>
            </a:endParaRPr>
          </a:p>
        </p:txBody>
      </p:sp>
      <p:graphicFrame>
        <p:nvGraphicFramePr>
          <p:cNvPr id="196" name="Google Shape;196;p3"/>
          <p:cNvGraphicFramePr/>
          <p:nvPr/>
        </p:nvGraphicFramePr>
        <p:xfrm>
          <a:off x="2448750" y="1799550"/>
          <a:ext cx="3000000" cy="3000000"/>
        </p:xfrm>
        <a:graphic>
          <a:graphicData uri="http://schemas.openxmlformats.org/drawingml/2006/table">
            <a:tbl>
              <a:tblPr>
                <a:noFill/>
                <a:tableStyleId>{570FDBA8-795D-47A7-9208-CB4733D1BB48}</a:tableStyleId>
              </a:tblPr>
              <a:tblGrid>
                <a:gridCol w="3842450"/>
              </a:tblGrid>
              <a:tr h="1056475">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rgbClr val="F7F7F7"/>
                          </a:solidFill>
                          <a:latin typeface="Roboto"/>
                          <a:ea typeface="Roboto"/>
                          <a:cs typeface="Roboto"/>
                          <a:sym typeface="Roboto"/>
                        </a:rPr>
                        <a:t>All data is handled with utmost care and is save</a:t>
                      </a:r>
                      <a:r>
                        <a:rPr lang="en" sz="900" u="none" cap="none" strike="noStrike">
                          <a:solidFill>
                            <a:srgbClr val="F7F7F7"/>
                          </a:solidFill>
                          <a:latin typeface="Roboto"/>
                          <a:ea typeface="Roboto"/>
                          <a:cs typeface="Roboto"/>
                          <a:sym typeface="Roboto"/>
                        </a:rPr>
                        <a:t>. If you have any questions about IT security, carbmee will be pleased to provide you with all details.</a:t>
                      </a:r>
                      <a:endParaRPr sz="900" u="none" cap="none" strike="noStrike">
                        <a:solidFill>
                          <a:srgbClr val="F7F7F7"/>
                        </a:solidFill>
                        <a:latin typeface="Roboto Light"/>
                        <a:ea typeface="Roboto Light"/>
                        <a:cs typeface="Roboto Light"/>
                        <a:sym typeface="Roboto Light"/>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8EB8D3"/>
                      </a:solidFill>
                      <a:prstDash val="solid"/>
                      <a:round/>
                      <a:headEnd len="sm" w="sm" type="none"/>
                      <a:tailEnd len="sm" w="sm" type="none"/>
                    </a:lnT>
                    <a:lnB cap="flat" cmpd="sng" w="9525">
                      <a:solidFill>
                        <a:srgbClr val="8EB8D3"/>
                      </a:solidFill>
                      <a:prstDash val="solid"/>
                      <a:round/>
                      <a:headEnd len="sm" w="sm" type="none"/>
                      <a:tailEnd len="sm" w="sm" type="none"/>
                    </a:lnB>
                  </a:tcPr>
                </a:tc>
              </a:tr>
              <a:tr h="973800">
                <a:tc>
                  <a:txBody>
                    <a:bodyPr/>
                    <a:lstStyle/>
                    <a:p>
                      <a:pPr indent="0" lvl="0" marL="0" marR="0" rtl="0" algn="l">
                        <a:lnSpc>
                          <a:spcPct val="100000"/>
                        </a:lnSpc>
                        <a:spcBef>
                          <a:spcPts val="0"/>
                        </a:spcBef>
                        <a:spcAft>
                          <a:spcPts val="0"/>
                        </a:spcAft>
                        <a:buClr>
                          <a:srgbClr val="000000"/>
                        </a:buClr>
                        <a:buSzPts val="1100"/>
                        <a:buFont typeface="Arial"/>
                        <a:buNone/>
                      </a:pPr>
                      <a:r>
                        <a:rPr lang="en" sz="900" u="none" cap="none" strike="noStrike">
                          <a:solidFill>
                            <a:srgbClr val="F7F7F7"/>
                          </a:solidFill>
                          <a:latin typeface="Roboto"/>
                          <a:ea typeface="Roboto"/>
                          <a:cs typeface="Roboto"/>
                          <a:sym typeface="Roboto"/>
                        </a:rPr>
                        <a:t>This </a:t>
                      </a:r>
                      <a:r>
                        <a:rPr b="1" lang="en" sz="900" u="none" cap="none" strike="noStrike">
                          <a:solidFill>
                            <a:srgbClr val="F7F7F7"/>
                          </a:solidFill>
                          <a:latin typeface="Roboto"/>
                          <a:ea typeface="Roboto"/>
                          <a:cs typeface="Roboto"/>
                          <a:sym typeface="Roboto"/>
                        </a:rPr>
                        <a:t>document is not legally binding</a:t>
                      </a:r>
                      <a:r>
                        <a:rPr lang="en" sz="900" u="none" cap="none" strike="noStrike">
                          <a:solidFill>
                            <a:srgbClr val="F7F7F7"/>
                          </a:solidFill>
                          <a:latin typeface="Roboto"/>
                          <a:ea typeface="Roboto"/>
                          <a:cs typeface="Roboto"/>
                          <a:sym typeface="Roboto"/>
                        </a:rPr>
                        <a:t>; the EU regulations must be taken into account for legally binding information. The regulation is published by the EU commission.</a:t>
                      </a:r>
                      <a:endParaRPr sz="900" u="none" cap="none" strike="noStrike">
                        <a:solidFill>
                          <a:srgbClr val="F7F7F7"/>
                        </a:solidFill>
                        <a:latin typeface="Roboto"/>
                        <a:ea typeface="Roboto"/>
                        <a:cs typeface="Roboto"/>
                        <a:sym typeface="Roboto"/>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8EB8D3"/>
                      </a:solidFill>
                      <a:prstDash val="solid"/>
                      <a:round/>
                      <a:headEnd len="sm" w="sm" type="none"/>
                      <a:tailEnd len="sm" w="sm" type="none"/>
                    </a:lnT>
                    <a:lnB cap="flat" cmpd="sng" w="9525">
                      <a:solidFill>
                        <a:srgbClr val="8EB8D3"/>
                      </a:solidFill>
                      <a:prstDash val="solid"/>
                      <a:round/>
                      <a:headEnd len="sm" w="sm" type="none"/>
                      <a:tailEnd len="sm" w="sm" type="none"/>
                    </a:lnB>
                  </a:tcPr>
                </a:tc>
              </a:tr>
              <a:tr h="1116950">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solidFill>
                            <a:srgbClr val="F7F7F7"/>
                          </a:solidFill>
                          <a:latin typeface="Roboto"/>
                          <a:ea typeface="Roboto"/>
                          <a:cs typeface="Roboto"/>
                          <a:sym typeface="Roboto"/>
                        </a:rPr>
                        <a:t>Attached to this document you can find a </a:t>
                      </a:r>
                      <a:r>
                        <a:rPr b="1" lang="en" sz="900" u="none" cap="none" strike="noStrike">
                          <a:solidFill>
                            <a:srgbClr val="F7F7F7"/>
                          </a:solidFill>
                          <a:latin typeface="Roboto"/>
                          <a:ea typeface="Roboto"/>
                          <a:cs typeface="Roboto"/>
                          <a:sym typeface="Roboto"/>
                        </a:rPr>
                        <a:t>CBAM glossary</a:t>
                      </a:r>
                      <a:r>
                        <a:rPr lang="en" sz="900" u="none" cap="none" strike="noStrike">
                          <a:solidFill>
                            <a:srgbClr val="F7F7F7"/>
                          </a:solidFill>
                          <a:latin typeface="Roboto"/>
                          <a:ea typeface="Roboto"/>
                          <a:cs typeface="Roboto"/>
                          <a:sym typeface="Roboto"/>
                        </a:rPr>
                        <a:t> including technical terms and detailed explanations.</a:t>
                      </a:r>
                      <a:endParaRPr sz="900" u="none" cap="none" strike="noStrike">
                        <a:solidFill>
                          <a:srgbClr val="F7F7F7"/>
                        </a:solidFill>
                        <a:latin typeface="Roboto"/>
                        <a:ea typeface="Roboto"/>
                        <a:cs typeface="Roboto"/>
                        <a:sym typeface="Roboto"/>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8EB8D3"/>
                      </a:solidFill>
                      <a:prstDash val="solid"/>
                      <a:round/>
                      <a:headEnd len="sm" w="sm" type="none"/>
                      <a:tailEnd len="sm" w="sm" type="none"/>
                    </a:lnT>
                    <a:lnB cap="flat" cmpd="sng" w="9525">
                      <a:solidFill>
                        <a:srgbClr val="8EB8D3"/>
                      </a:solidFill>
                      <a:prstDash val="solid"/>
                      <a:round/>
                      <a:headEnd len="sm" w="sm" type="none"/>
                      <a:tailEnd len="sm" w="sm" type="none"/>
                    </a:lnB>
                  </a:tcPr>
                </a:tc>
              </a:tr>
            </a:tbl>
          </a:graphicData>
        </a:graphic>
      </p:graphicFrame>
      <p:sp>
        <p:nvSpPr>
          <p:cNvPr id="197" name="Google Shape;197;p3"/>
          <p:cNvSpPr/>
          <p:nvPr/>
        </p:nvSpPr>
        <p:spPr>
          <a:xfrm>
            <a:off x="6425350" y="1098450"/>
            <a:ext cx="1149600" cy="459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31"/>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0"/>
              </a:spcBef>
              <a:spcAft>
                <a:spcPts val="0"/>
              </a:spcAft>
              <a:buClr>
                <a:srgbClr val="000000"/>
              </a:buClr>
              <a:buSzPts val="1200"/>
              <a:buFont typeface="Arial"/>
              <a:buNone/>
            </a:pPr>
            <a:r>
              <a:rPr b="1" i="0" lang="en" sz="1100" u="none" cap="none" strike="noStrike">
                <a:solidFill>
                  <a:schemeClr val="dk1"/>
                </a:solidFill>
                <a:latin typeface="Roboto"/>
                <a:ea typeface="Roboto"/>
                <a:cs typeface="Roboto"/>
                <a:sym typeface="Roboto"/>
              </a:rPr>
              <a:t>Electricity </a:t>
            </a:r>
            <a:r>
              <a:rPr b="0" i="0" lang="en" sz="1100" u="none" cap="none" strike="noStrike">
                <a:solidFill>
                  <a:schemeClr val="dk1"/>
                </a:solidFill>
                <a:latin typeface="Roboto Light"/>
                <a:ea typeface="Roboto Light"/>
                <a:cs typeface="Roboto Light"/>
                <a:sym typeface="Roboto Light"/>
              </a:rPr>
              <a:t>is also used in the processes and part of the CBAM system boundaries.</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200"/>
              </a:spcBef>
              <a:spcAft>
                <a:spcPts val="1200"/>
              </a:spcAft>
              <a:buClr>
                <a:srgbClr val="000000"/>
              </a:buClr>
              <a:buSzPts val="1200"/>
              <a:buFont typeface="Arial"/>
              <a:buNone/>
            </a:pPr>
            <a:r>
              <a:rPr b="0" i="0" lang="en" sz="1100" u="none" cap="none" strike="noStrike">
                <a:solidFill>
                  <a:schemeClr val="dk1"/>
                </a:solidFill>
                <a:latin typeface="Roboto Light"/>
                <a:ea typeface="Roboto Light"/>
                <a:cs typeface="Roboto Light"/>
                <a:sym typeface="Roboto Light"/>
              </a:rPr>
              <a:t>If the electricity is purchased from a third party it needs to be reported separately.</a:t>
            </a:r>
            <a:endParaRPr b="0" i="0" sz="1100" u="none" cap="none" strike="noStrike">
              <a:solidFill>
                <a:schemeClr val="dk1"/>
              </a:solidFill>
              <a:latin typeface="Roboto Light"/>
              <a:ea typeface="Roboto Light"/>
              <a:cs typeface="Roboto Light"/>
              <a:sym typeface="Roboto Light"/>
            </a:endParaRPr>
          </a:p>
        </p:txBody>
      </p:sp>
      <p:sp>
        <p:nvSpPr>
          <p:cNvPr id="677" name="Google Shape;677;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78" name="Google Shape;678;p31"/>
          <p:cNvPicPr preferRelativeResize="0"/>
          <p:nvPr/>
        </p:nvPicPr>
        <p:blipFill rotWithShape="1">
          <a:blip r:embed="rId3">
            <a:alphaModFix/>
          </a:blip>
          <a:srcRect b="0" l="0" r="0" t="0"/>
          <a:stretch/>
        </p:blipFill>
        <p:spPr>
          <a:xfrm>
            <a:off x="159375" y="1119288"/>
            <a:ext cx="6507450" cy="3628287"/>
          </a:xfrm>
          <a:prstGeom prst="rect">
            <a:avLst/>
          </a:prstGeom>
          <a:noFill/>
          <a:ln>
            <a:noFill/>
          </a:ln>
        </p:spPr>
      </p:pic>
      <p:sp>
        <p:nvSpPr>
          <p:cNvPr id="679" name="Google Shape;679;p31"/>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680" name="Google Shape;680;p31"/>
          <p:cNvSpPr txBox="1"/>
          <p:nvPr/>
        </p:nvSpPr>
        <p:spPr>
          <a:xfrm>
            <a:off x="2939175" y="4786925"/>
            <a:ext cx="36522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*CO2e: Carbon dioxide equivalents (including CO2 and other gases with global warming potentials); **PFC: Perfluorocarbon</a:t>
            </a:r>
            <a:endParaRPr b="0" i="0" sz="700" u="none" cap="none" strike="noStrike">
              <a:solidFill>
                <a:schemeClr val="dk2"/>
              </a:solidFill>
              <a:latin typeface="Roboto Light"/>
              <a:ea typeface="Roboto Light"/>
              <a:cs typeface="Roboto Light"/>
              <a:sym typeface="Robot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32"/>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0"/>
              </a:spcBef>
              <a:spcAft>
                <a:spcPts val="0"/>
              </a:spcAft>
              <a:buClr>
                <a:srgbClr val="000000"/>
              </a:buClr>
              <a:buSzPts val="1200"/>
              <a:buFont typeface="Arial"/>
              <a:buNone/>
            </a:pPr>
            <a:r>
              <a:rPr b="0" i="0" lang="en" sz="1100" u="none" cap="none" strike="noStrike">
                <a:solidFill>
                  <a:schemeClr val="dk1"/>
                </a:solidFill>
                <a:latin typeface="Roboto Light"/>
                <a:ea typeface="Roboto Light"/>
                <a:cs typeface="Roboto Light"/>
                <a:sym typeface="Roboto Light"/>
              </a:rPr>
              <a:t>The emissions linked to electricity production are called</a:t>
            </a:r>
            <a:r>
              <a:rPr b="1" i="0" lang="en" sz="1100" u="none" cap="none" strike="noStrike">
                <a:solidFill>
                  <a:schemeClr val="dk1"/>
                </a:solidFill>
                <a:latin typeface="Roboto"/>
                <a:ea typeface="Roboto"/>
                <a:cs typeface="Roboto"/>
                <a:sym typeface="Roboto"/>
              </a:rPr>
              <a:t> indirect emission</a:t>
            </a:r>
            <a:r>
              <a:rPr b="0" i="0" lang="en" sz="1100" u="none" cap="none" strike="noStrike">
                <a:solidFill>
                  <a:schemeClr val="dk1"/>
                </a:solidFill>
                <a:latin typeface="Roboto Light"/>
                <a:ea typeface="Roboto Light"/>
                <a:cs typeface="Roboto Light"/>
                <a:sym typeface="Roboto Light"/>
              </a:rPr>
              <a:t>.</a:t>
            </a:r>
            <a:endParaRPr b="0" i="0" sz="1100" u="none" cap="none" strike="noStrike">
              <a:solidFill>
                <a:schemeClr val="dk1"/>
              </a:solidFill>
              <a:latin typeface="Roboto Light"/>
              <a:ea typeface="Roboto Light"/>
              <a:cs typeface="Roboto Light"/>
              <a:sym typeface="Roboto Light"/>
            </a:endParaRPr>
          </a:p>
          <a:p>
            <a:pPr indent="0" lvl="0" marL="0" marR="0" rtl="0" algn="l">
              <a:lnSpc>
                <a:spcPct val="95000"/>
              </a:lnSpc>
              <a:spcBef>
                <a:spcPts val="1200"/>
              </a:spcBef>
              <a:spcAft>
                <a:spcPts val="1200"/>
              </a:spcAft>
              <a:buClr>
                <a:srgbClr val="000000"/>
              </a:buClr>
              <a:buSzPts val="1200"/>
              <a:buFont typeface="Arial"/>
              <a:buNone/>
            </a:pPr>
            <a:r>
              <a:rPr b="0" i="0" lang="en" sz="1100" u="none" cap="none" strike="noStrike">
                <a:solidFill>
                  <a:schemeClr val="dk1"/>
                </a:solidFill>
                <a:latin typeface="Roboto Light"/>
                <a:ea typeface="Roboto Light"/>
                <a:cs typeface="Roboto Light"/>
                <a:sym typeface="Roboto Light"/>
              </a:rPr>
              <a:t>In this diagram, we have electricity for both processes, the primary smelting (unwrought aluminium, production process 2) and forming -rolling (aluminium, production process 1). Both processes consume electricity and thus sum up to  </a:t>
            </a:r>
            <a:r>
              <a:rPr b="1" i="0" lang="en" sz="1100" u="none" cap="none" strike="noStrike">
                <a:solidFill>
                  <a:schemeClr val="dk1"/>
                </a:solidFill>
                <a:latin typeface="Roboto"/>
                <a:ea typeface="Roboto"/>
                <a:cs typeface="Roboto"/>
                <a:sym typeface="Roboto"/>
              </a:rPr>
              <a:t>indirect embedded emissions</a:t>
            </a:r>
            <a:r>
              <a:rPr b="0" i="0" lang="en" sz="1100" u="none" cap="none" strike="noStrike">
                <a:solidFill>
                  <a:schemeClr val="dk1"/>
                </a:solidFill>
                <a:latin typeface="Roboto Light"/>
                <a:ea typeface="Roboto Light"/>
                <a:cs typeface="Roboto Light"/>
                <a:sym typeface="Roboto Light"/>
              </a:rPr>
              <a:t>.</a:t>
            </a:r>
            <a:endParaRPr b="0" i="0" sz="1100" u="none" cap="none" strike="noStrike">
              <a:solidFill>
                <a:srgbClr val="000000"/>
              </a:solidFill>
              <a:latin typeface="Arial"/>
              <a:ea typeface="Arial"/>
              <a:cs typeface="Arial"/>
              <a:sym typeface="Arial"/>
            </a:endParaRPr>
          </a:p>
        </p:txBody>
      </p:sp>
      <p:sp>
        <p:nvSpPr>
          <p:cNvPr id="686" name="Google Shape;68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87" name="Google Shape;687;p32"/>
          <p:cNvPicPr preferRelativeResize="0"/>
          <p:nvPr/>
        </p:nvPicPr>
        <p:blipFill rotWithShape="1">
          <a:blip r:embed="rId3">
            <a:alphaModFix/>
          </a:blip>
          <a:srcRect b="0" l="0" r="0" t="0"/>
          <a:stretch/>
        </p:blipFill>
        <p:spPr>
          <a:xfrm>
            <a:off x="152400" y="1170125"/>
            <a:ext cx="6507453" cy="3566846"/>
          </a:xfrm>
          <a:prstGeom prst="rect">
            <a:avLst/>
          </a:prstGeom>
          <a:noFill/>
          <a:ln>
            <a:noFill/>
          </a:ln>
        </p:spPr>
      </p:pic>
      <p:sp>
        <p:nvSpPr>
          <p:cNvPr id="688" name="Google Shape;688;p32"/>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689" name="Google Shape;689;p32"/>
          <p:cNvSpPr txBox="1"/>
          <p:nvPr/>
        </p:nvSpPr>
        <p:spPr>
          <a:xfrm>
            <a:off x="2939175" y="4786925"/>
            <a:ext cx="36522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*CO2e: Carbon dioxide equivalents (including CO2 and other gases with global warming potentials); **PFC: Perfluorocarbon</a:t>
            </a:r>
            <a:endParaRPr b="0" i="0" sz="700" u="none" cap="none" strike="noStrike">
              <a:solidFill>
                <a:schemeClr val="dk2"/>
              </a:solidFill>
              <a:latin typeface="Roboto Light"/>
              <a:ea typeface="Roboto Light"/>
              <a:cs typeface="Roboto Light"/>
              <a:sym typeface="Robo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1: System boundaries</a:t>
            </a:r>
            <a:endParaRPr/>
          </a:p>
        </p:txBody>
      </p:sp>
      <p:pic>
        <p:nvPicPr>
          <p:cNvPr id="695" name="Google Shape;695;p33">
            <a:hlinkClick r:id="rId3"/>
          </p:cNvPr>
          <p:cNvPicPr preferRelativeResize="0"/>
          <p:nvPr/>
        </p:nvPicPr>
        <p:blipFill rotWithShape="1">
          <a:blip r:embed="rId4">
            <a:alphaModFix/>
          </a:blip>
          <a:srcRect b="0" l="0" r="0" t="0"/>
          <a:stretch/>
        </p:blipFill>
        <p:spPr>
          <a:xfrm>
            <a:off x="311700" y="1965272"/>
            <a:ext cx="6409222" cy="2332250"/>
          </a:xfrm>
          <a:prstGeom prst="rect">
            <a:avLst/>
          </a:prstGeom>
          <a:noFill/>
          <a:ln>
            <a:noFill/>
          </a:ln>
        </p:spPr>
      </p:pic>
      <p:sp>
        <p:nvSpPr>
          <p:cNvPr id="696" name="Google Shape;696;p33"/>
          <p:cNvSpPr/>
          <p:nvPr/>
        </p:nvSpPr>
        <p:spPr>
          <a:xfrm>
            <a:off x="6812250" y="1119300"/>
            <a:ext cx="2216400" cy="4024200"/>
          </a:xfrm>
          <a:prstGeom prst="round2SameRect">
            <a:avLst>
              <a:gd fmla="val 16667" name="adj1"/>
              <a:gd fmla="val 0" name="adj2"/>
            </a:avLst>
          </a:prstGeom>
          <a:solidFill>
            <a:schemeClr val="lt2"/>
          </a:solidFill>
          <a:ln>
            <a:noFill/>
          </a:ln>
          <a:effectLst>
            <a:outerShdw blurRad="57150" rotWithShape="0" algn="bl" dir="5400000" dist="19050">
              <a:srgbClr val="000000">
                <a:alpha val="47450"/>
              </a:srgbClr>
            </a:outerShdw>
          </a:effectLst>
        </p:spPr>
        <p:txBody>
          <a:bodyPr anchorCtr="0" anchor="ctr" bIns="91425" lIns="91425" spcFirstLastPara="1" rIns="91425" wrap="square" tIns="91425">
            <a:noAutofit/>
          </a:bodyPr>
          <a:lstStyle/>
          <a:p>
            <a:pPr indent="0" lvl="0" marL="0" marR="0" rtl="0" algn="l">
              <a:lnSpc>
                <a:spcPct val="95000"/>
              </a:lnSpc>
              <a:spcBef>
                <a:spcPts val="0"/>
              </a:spcBef>
              <a:spcAft>
                <a:spcPts val="0"/>
              </a:spcAft>
              <a:buClr>
                <a:schemeClr val="dk1"/>
              </a:buClr>
              <a:buSzPts val="1100"/>
              <a:buFont typeface="Arial"/>
              <a:buNone/>
            </a:pPr>
            <a:r>
              <a:rPr b="1" i="0" lang="en" sz="1100" u="none" cap="none" strike="noStrike">
                <a:solidFill>
                  <a:schemeClr val="dk1"/>
                </a:solidFill>
                <a:latin typeface="Roboto"/>
                <a:ea typeface="Roboto"/>
                <a:cs typeface="Roboto"/>
                <a:sym typeface="Roboto"/>
              </a:rPr>
              <a:t>This is an example of the precursors and production steps for iron or steel products, </a:t>
            </a:r>
            <a:r>
              <a:rPr b="0" i="0" lang="en" sz="1100" u="none" cap="none" strike="noStrike">
                <a:solidFill>
                  <a:schemeClr val="dk1"/>
                </a:solidFill>
                <a:latin typeface="Roboto Light"/>
                <a:ea typeface="Roboto Light"/>
                <a:cs typeface="Roboto Light"/>
                <a:sym typeface="Roboto Light"/>
              </a:rPr>
              <a:t>which are commodities under CBAM regulations.</a:t>
            </a:r>
            <a:r>
              <a:rPr b="1" i="0" lang="en" sz="1100" u="none" cap="none" strike="noStrike">
                <a:solidFill>
                  <a:schemeClr val="dk1"/>
                </a:solidFill>
                <a:latin typeface="Roboto"/>
                <a:ea typeface="Roboto"/>
                <a:cs typeface="Roboto"/>
                <a:sym typeface="Roboto"/>
              </a:rPr>
              <a:t> </a:t>
            </a:r>
            <a:r>
              <a:rPr b="0" i="0" lang="en" sz="1100" u="none" cap="none" strike="noStrike">
                <a:solidFill>
                  <a:schemeClr val="dk1"/>
                </a:solidFill>
                <a:latin typeface="Roboto Light"/>
                <a:ea typeface="Roboto Light"/>
                <a:cs typeface="Roboto Light"/>
                <a:sym typeface="Roboto Light"/>
              </a:rPr>
              <a:t>When producing steel, the main precursor is always crude steel. Crude steel can be made using either DRI (Direct Reduced Iron) or pig iron. This tree-diagram reflects all possible production routes for iron/steel products.</a:t>
            </a:r>
            <a:endParaRPr b="1" i="0" sz="1100" u="none" cap="none" strike="noStrike">
              <a:solidFill>
                <a:schemeClr val="dk1"/>
              </a:solidFill>
              <a:latin typeface="Roboto"/>
              <a:ea typeface="Roboto"/>
              <a:cs typeface="Roboto"/>
              <a:sym typeface="Roboto"/>
            </a:endParaRPr>
          </a:p>
          <a:p>
            <a:pPr indent="0" lvl="0" marL="0" marR="0" rtl="0" algn="l">
              <a:lnSpc>
                <a:spcPct val="95000"/>
              </a:lnSpc>
              <a:spcBef>
                <a:spcPts val="1200"/>
              </a:spcBef>
              <a:spcAft>
                <a:spcPts val="1200"/>
              </a:spcAft>
              <a:buClr>
                <a:schemeClr val="dk1"/>
              </a:buClr>
              <a:buSzPts val="1100"/>
              <a:buFont typeface="Arial"/>
              <a:buNone/>
            </a:pPr>
            <a:r>
              <a:rPr b="0" i="0" lang="en" sz="1100" u="none" cap="none" strike="noStrike">
                <a:solidFill>
                  <a:schemeClr val="dk1"/>
                </a:solidFill>
                <a:latin typeface="Roboto Light"/>
                <a:ea typeface="Roboto Light"/>
                <a:cs typeface="Roboto Light"/>
                <a:sym typeface="Roboto Light"/>
              </a:rPr>
              <a:t>For some precursors, production routes might need to be selected. For example, crude steel can be produced via basic oxygen steelmaking or using an electric arc furnace, among other methods.</a:t>
            </a:r>
            <a:endParaRPr b="1" i="0" sz="1300" u="none" cap="none" strike="noStrike">
              <a:solidFill>
                <a:srgbClr val="000000"/>
              </a:solidFill>
              <a:latin typeface="Arial"/>
              <a:ea typeface="Arial"/>
              <a:cs typeface="Arial"/>
              <a:sym typeface="Arial"/>
            </a:endParaRPr>
          </a:p>
        </p:txBody>
      </p:sp>
      <p:sp>
        <p:nvSpPr>
          <p:cNvPr id="697" name="Google Shape;697;p33"/>
          <p:cNvSpPr txBox="1"/>
          <p:nvPr>
            <p:ph idx="1" type="body"/>
          </p:nvPr>
        </p:nvSpPr>
        <p:spPr>
          <a:xfrm>
            <a:off x="311700" y="1152475"/>
            <a:ext cx="5887500" cy="812700"/>
          </a:xfrm>
          <a:prstGeom prst="rect">
            <a:avLst/>
          </a:prstGeom>
          <a:noFill/>
          <a:ln>
            <a:noFill/>
          </a:ln>
        </p:spPr>
        <p:txBody>
          <a:bodyPr anchorCtr="0" anchor="t" bIns="91425" lIns="91425" spcFirstLastPara="1" rIns="91425" wrap="square" tIns="91425">
            <a:normAutofit/>
          </a:bodyPr>
          <a:lstStyle/>
          <a:p>
            <a:pPr indent="0" lvl="0" marL="0" rtl="0" algn="l">
              <a:lnSpc>
                <a:spcPct val="80000"/>
              </a:lnSpc>
              <a:spcBef>
                <a:spcPts val="0"/>
              </a:spcBef>
              <a:spcAft>
                <a:spcPts val="0"/>
              </a:spcAft>
              <a:buClr>
                <a:schemeClr val="dk1"/>
              </a:buClr>
              <a:buSzPts val="770"/>
              <a:buFont typeface="Arial"/>
              <a:buNone/>
            </a:pPr>
            <a:r>
              <a:rPr lang="en" sz="1000">
                <a:solidFill>
                  <a:schemeClr val="dk1"/>
                </a:solidFill>
              </a:rPr>
              <a:t>Each material group affected by CBAM has a list of different precursors</a:t>
            </a:r>
            <a:endParaRPr sz="1000">
              <a:solidFill>
                <a:schemeClr val="dk1"/>
              </a:solidFill>
            </a:endParaRPr>
          </a:p>
          <a:p>
            <a:pPr indent="0" lvl="0" marL="0" rtl="0" algn="l">
              <a:lnSpc>
                <a:spcPct val="80000"/>
              </a:lnSpc>
              <a:spcBef>
                <a:spcPts val="0"/>
              </a:spcBef>
              <a:spcAft>
                <a:spcPts val="0"/>
              </a:spcAft>
              <a:buClr>
                <a:schemeClr val="dk1"/>
              </a:buClr>
              <a:buSzPts val="770"/>
              <a:buFont typeface="Arial"/>
              <a:buNone/>
            </a:pPr>
            <a:r>
              <a:rPr lang="en" sz="1000">
                <a:solidFill>
                  <a:schemeClr val="dk1"/>
                </a:solidFill>
              </a:rPr>
              <a:t>that might be part of the production process</a:t>
            </a:r>
            <a:endParaRPr sz="900">
              <a:solidFill>
                <a:schemeClr val="dk1"/>
              </a:solidFill>
            </a:endParaRPr>
          </a:p>
        </p:txBody>
      </p:sp>
      <p:sp>
        <p:nvSpPr>
          <p:cNvPr id="698" name="Google Shape;698;p33"/>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Iron or steel products production process</a:t>
            </a:r>
            <a:endParaRPr/>
          </a:p>
        </p:txBody>
      </p:sp>
      <p:sp>
        <p:nvSpPr>
          <p:cNvPr id="704" name="Google Shape;704;p34"/>
          <p:cNvSpPr/>
          <p:nvPr/>
        </p:nvSpPr>
        <p:spPr>
          <a:xfrm>
            <a:off x="4070025" y="1935275"/>
            <a:ext cx="2232000" cy="1298100"/>
          </a:xfrm>
          <a:prstGeom prst="roundRect">
            <a:avLst>
              <a:gd fmla="val 16667" name="adj"/>
            </a:avLst>
          </a:prstGeom>
          <a:solidFill>
            <a:srgbClr val="EFEFEF"/>
          </a:solidFill>
          <a:ln>
            <a:noFill/>
          </a:ln>
          <a:effectLst>
            <a:outerShdw blurRad="114300" rotWithShape="0" algn="bl" dir="5400000" dist="19050">
              <a:srgbClr val="000000">
                <a:alpha val="1568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34"/>
          <p:cNvSpPr txBox="1"/>
          <p:nvPr/>
        </p:nvSpPr>
        <p:spPr>
          <a:xfrm>
            <a:off x="4231050" y="2284850"/>
            <a:ext cx="1858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pre-heating, re-melting and alloying</a:t>
            </a:r>
            <a:endParaRPr b="0" i="0" sz="1100" u="none" cap="none" strike="noStrike">
              <a:solidFill>
                <a:srgbClr val="000000"/>
              </a:solidFill>
              <a:latin typeface="Roboto"/>
              <a:ea typeface="Roboto"/>
              <a:cs typeface="Roboto"/>
              <a:sym typeface="Roboto"/>
            </a:endParaRPr>
          </a:p>
        </p:txBody>
      </p:sp>
      <p:sp>
        <p:nvSpPr>
          <p:cNvPr id="706" name="Google Shape;706;p34"/>
          <p:cNvSpPr txBox="1"/>
          <p:nvPr/>
        </p:nvSpPr>
        <p:spPr>
          <a:xfrm>
            <a:off x="4231050" y="1958050"/>
            <a:ext cx="195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RAW MATERIALS </a:t>
            </a:r>
            <a:endParaRPr b="1" i="0" sz="1100" u="none" cap="none" strike="noStrike">
              <a:solidFill>
                <a:srgbClr val="000000"/>
              </a:solidFill>
              <a:latin typeface="Roboto"/>
              <a:ea typeface="Roboto"/>
              <a:cs typeface="Roboto"/>
              <a:sym typeface="Roboto"/>
            </a:endParaRPr>
          </a:p>
        </p:txBody>
      </p:sp>
      <p:cxnSp>
        <p:nvCxnSpPr>
          <p:cNvPr id="707" name="Google Shape;707;p34"/>
          <p:cNvCxnSpPr/>
          <p:nvPr/>
        </p:nvCxnSpPr>
        <p:spPr>
          <a:xfrm flipH="1" rot="10800000">
            <a:off x="4307250" y="2254100"/>
            <a:ext cx="644400" cy="2700"/>
          </a:xfrm>
          <a:prstGeom prst="straightConnector1">
            <a:avLst/>
          </a:prstGeom>
          <a:noFill/>
          <a:ln cap="flat" cmpd="sng" w="9525">
            <a:solidFill>
              <a:srgbClr val="000000"/>
            </a:solidFill>
            <a:prstDash val="solid"/>
            <a:round/>
            <a:headEnd len="sm" w="sm" type="none"/>
            <a:tailEnd len="sm" w="sm" type="none"/>
          </a:ln>
        </p:spPr>
      </p:cxnSp>
      <p:sp>
        <p:nvSpPr>
          <p:cNvPr id="708" name="Google Shape;708;p34"/>
          <p:cNvSpPr/>
          <p:nvPr/>
        </p:nvSpPr>
        <p:spPr>
          <a:xfrm>
            <a:off x="4044150" y="3410700"/>
            <a:ext cx="2232000" cy="1298100"/>
          </a:xfrm>
          <a:prstGeom prst="roundRect">
            <a:avLst>
              <a:gd fmla="val 16667" name="adj"/>
            </a:avLst>
          </a:prstGeom>
          <a:solidFill>
            <a:srgbClr val="EFEFEF"/>
          </a:solidFill>
          <a:ln>
            <a:noFill/>
          </a:ln>
          <a:effectLst>
            <a:outerShdw blurRad="114300" rotWithShape="0" algn="bl" dir="5400000" dist="19050">
              <a:srgbClr val="000000">
                <a:alpha val="1568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34"/>
          <p:cNvSpPr txBox="1"/>
          <p:nvPr/>
        </p:nvSpPr>
        <p:spPr>
          <a:xfrm>
            <a:off x="4205175" y="3760275"/>
            <a:ext cx="1858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surface treatment, cutting, welding</a:t>
            </a:r>
            <a:endParaRPr b="0" i="0" sz="1100" u="none" cap="none" strike="noStrike">
              <a:solidFill>
                <a:srgbClr val="000000"/>
              </a:solidFill>
              <a:latin typeface="Montserrat"/>
              <a:ea typeface="Montserrat"/>
              <a:cs typeface="Montserrat"/>
              <a:sym typeface="Montserrat"/>
            </a:endParaRPr>
          </a:p>
        </p:txBody>
      </p:sp>
      <p:sp>
        <p:nvSpPr>
          <p:cNvPr id="710" name="Google Shape;710;p34"/>
          <p:cNvSpPr txBox="1"/>
          <p:nvPr/>
        </p:nvSpPr>
        <p:spPr>
          <a:xfrm>
            <a:off x="4205175" y="3433475"/>
            <a:ext cx="20709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FINISHING ACTIVITIES</a:t>
            </a:r>
            <a:endParaRPr b="1" i="0" sz="1100" u="none" cap="none" strike="noStrike">
              <a:solidFill>
                <a:srgbClr val="000000"/>
              </a:solidFill>
              <a:latin typeface="Roboto"/>
              <a:ea typeface="Roboto"/>
              <a:cs typeface="Roboto"/>
              <a:sym typeface="Roboto"/>
            </a:endParaRPr>
          </a:p>
        </p:txBody>
      </p:sp>
      <p:cxnSp>
        <p:nvCxnSpPr>
          <p:cNvPr id="711" name="Google Shape;711;p34"/>
          <p:cNvCxnSpPr/>
          <p:nvPr/>
        </p:nvCxnSpPr>
        <p:spPr>
          <a:xfrm flipH="1" rot="10800000">
            <a:off x="4281375" y="3729525"/>
            <a:ext cx="644400" cy="2700"/>
          </a:xfrm>
          <a:prstGeom prst="straightConnector1">
            <a:avLst/>
          </a:prstGeom>
          <a:noFill/>
          <a:ln cap="flat" cmpd="sng" w="9525">
            <a:solidFill>
              <a:srgbClr val="000000"/>
            </a:solidFill>
            <a:prstDash val="solid"/>
            <a:round/>
            <a:headEnd len="sm" w="sm" type="none"/>
            <a:tailEnd len="sm" w="sm" type="none"/>
          </a:ln>
        </p:spPr>
      </p:cxnSp>
      <p:sp>
        <p:nvSpPr>
          <p:cNvPr id="712" name="Google Shape;712;p34"/>
          <p:cNvSpPr/>
          <p:nvPr/>
        </p:nvSpPr>
        <p:spPr>
          <a:xfrm>
            <a:off x="6701113" y="1925763"/>
            <a:ext cx="2232000" cy="1298100"/>
          </a:xfrm>
          <a:prstGeom prst="roundRect">
            <a:avLst>
              <a:gd fmla="val 16667" name="adj"/>
            </a:avLst>
          </a:prstGeom>
          <a:solidFill>
            <a:srgbClr val="EFEFEF"/>
          </a:solidFill>
          <a:ln>
            <a:noFill/>
          </a:ln>
          <a:effectLst>
            <a:outerShdw blurRad="114300" rotWithShape="0" algn="bl" dir="5400000" dist="19050">
              <a:srgbClr val="000000">
                <a:alpha val="1568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34"/>
          <p:cNvSpPr txBox="1"/>
          <p:nvPr/>
        </p:nvSpPr>
        <p:spPr>
          <a:xfrm>
            <a:off x="6862138" y="2275338"/>
            <a:ext cx="18582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including casting, hot and cold rolling, shaping by forging, wire drawing</a:t>
            </a:r>
            <a:endParaRPr b="0" i="0" sz="1100" u="none" cap="none" strike="noStrike">
              <a:solidFill>
                <a:srgbClr val="000000"/>
              </a:solidFill>
              <a:latin typeface="Montserrat"/>
              <a:ea typeface="Montserrat"/>
              <a:cs typeface="Montserrat"/>
              <a:sym typeface="Montserrat"/>
            </a:endParaRPr>
          </a:p>
        </p:txBody>
      </p:sp>
      <p:sp>
        <p:nvSpPr>
          <p:cNvPr id="714" name="Google Shape;714;p34"/>
          <p:cNvSpPr txBox="1"/>
          <p:nvPr/>
        </p:nvSpPr>
        <p:spPr>
          <a:xfrm>
            <a:off x="6862138" y="1948538"/>
            <a:ext cx="195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FORMING PROCESSES </a:t>
            </a:r>
            <a:endParaRPr b="1" i="0" sz="1100" u="none" cap="none" strike="noStrike">
              <a:solidFill>
                <a:srgbClr val="000000"/>
              </a:solidFill>
              <a:latin typeface="Montserrat"/>
              <a:ea typeface="Montserrat"/>
              <a:cs typeface="Montserrat"/>
              <a:sym typeface="Montserrat"/>
            </a:endParaRPr>
          </a:p>
        </p:txBody>
      </p:sp>
      <p:cxnSp>
        <p:nvCxnSpPr>
          <p:cNvPr id="715" name="Google Shape;715;p34"/>
          <p:cNvCxnSpPr/>
          <p:nvPr/>
        </p:nvCxnSpPr>
        <p:spPr>
          <a:xfrm flipH="1" rot="10800000">
            <a:off x="6938338" y="2244588"/>
            <a:ext cx="644400" cy="2700"/>
          </a:xfrm>
          <a:prstGeom prst="straightConnector1">
            <a:avLst/>
          </a:prstGeom>
          <a:noFill/>
          <a:ln cap="flat" cmpd="sng" w="9525">
            <a:solidFill>
              <a:srgbClr val="000000"/>
            </a:solidFill>
            <a:prstDash val="solid"/>
            <a:round/>
            <a:headEnd len="sm" w="sm" type="none"/>
            <a:tailEnd len="sm" w="sm" type="none"/>
          </a:ln>
        </p:spPr>
      </p:cxnSp>
      <p:sp>
        <p:nvSpPr>
          <p:cNvPr id="716" name="Google Shape;716;p34"/>
          <p:cNvSpPr/>
          <p:nvPr/>
        </p:nvSpPr>
        <p:spPr>
          <a:xfrm>
            <a:off x="6664775" y="3401188"/>
            <a:ext cx="2232000" cy="1298100"/>
          </a:xfrm>
          <a:prstGeom prst="roundRect">
            <a:avLst>
              <a:gd fmla="val 16667" name="adj"/>
            </a:avLst>
          </a:prstGeom>
          <a:solidFill>
            <a:srgbClr val="EFEFEF"/>
          </a:solidFill>
          <a:ln>
            <a:noFill/>
          </a:ln>
          <a:effectLst>
            <a:outerShdw blurRad="114300" rotWithShape="0" algn="bl" dir="5400000" dist="19050">
              <a:srgbClr val="000000">
                <a:alpha val="15686"/>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34"/>
          <p:cNvSpPr txBox="1"/>
          <p:nvPr/>
        </p:nvSpPr>
        <p:spPr>
          <a:xfrm>
            <a:off x="6825800" y="3750763"/>
            <a:ext cx="1858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or treating releases to air, water or ground</a:t>
            </a:r>
            <a:endParaRPr b="0" i="0" sz="1100" u="none" cap="none" strike="noStrike">
              <a:solidFill>
                <a:srgbClr val="000000"/>
              </a:solidFill>
              <a:latin typeface="Montserrat"/>
              <a:ea typeface="Montserrat"/>
              <a:cs typeface="Montserrat"/>
              <a:sym typeface="Montserrat"/>
            </a:endParaRPr>
          </a:p>
        </p:txBody>
      </p:sp>
      <p:sp>
        <p:nvSpPr>
          <p:cNvPr id="718" name="Google Shape;718;p34"/>
          <p:cNvSpPr txBox="1"/>
          <p:nvPr/>
        </p:nvSpPr>
        <p:spPr>
          <a:xfrm>
            <a:off x="6825800" y="3423963"/>
            <a:ext cx="195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EMISSIONS CONTROL</a:t>
            </a:r>
            <a:endParaRPr b="1" i="0" sz="1100" u="none" cap="none" strike="noStrike">
              <a:solidFill>
                <a:srgbClr val="000000"/>
              </a:solidFill>
              <a:latin typeface="Roboto"/>
              <a:ea typeface="Roboto"/>
              <a:cs typeface="Roboto"/>
              <a:sym typeface="Roboto"/>
            </a:endParaRPr>
          </a:p>
        </p:txBody>
      </p:sp>
      <p:cxnSp>
        <p:nvCxnSpPr>
          <p:cNvPr id="719" name="Google Shape;719;p34"/>
          <p:cNvCxnSpPr/>
          <p:nvPr/>
        </p:nvCxnSpPr>
        <p:spPr>
          <a:xfrm flipH="1" rot="10800000">
            <a:off x="6902000" y="3720013"/>
            <a:ext cx="644400" cy="2700"/>
          </a:xfrm>
          <a:prstGeom prst="straightConnector1">
            <a:avLst/>
          </a:prstGeom>
          <a:noFill/>
          <a:ln cap="flat" cmpd="sng" w="9525">
            <a:solidFill>
              <a:srgbClr val="000000"/>
            </a:solidFill>
            <a:prstDash val="solid"/>
            <a:round/>
            <a:headEnd len="sm" w="sm" type="none"/>
            <a:tailEnd len="sm" w="sm" type="none"/>
          </a:ln>
        </p:spPr>
      </p:cxnSp>
      <p:sp>
        <p:nvSpPr>
          <p:cNvPr id="720" name="Google Shape;720;p34"/>
          <p:cNvSpPr txBox="1"/>
          <p:nvPr>
            <p:ph idx="1" type="body"/>
          </p:nvPr>
        </p:nvSpPr>
        <p:spPr>
          <a:xfrm>
            <a:off x="311700" y="1152475"/>
            <a:ext cx="8520600" cy="773400"/>
          </a:xfrm>
          <a:prstGeom prst="rect">
            <a:avLst/>
          </a:prstGeom>
          <a:noFill/>
          <a:ln>
            <a:noFill/>
          </a:ln>
        </p:spPr>
        <p:txBody>
          <a:bodyPr anchorCtr="0" anchor="t" bIns="91425" lIns="91425" spcFirstLastPara="1" rIns="91425" wrap="square" tIns="91425">
            <a:normAutofit/>
          </a:bodyPr>
          <a:lstStyle/>
          <a:p>
            <a:pPr indent="0" lvl="0" marL="0" rtl="0" algn="l">
              <a:lnSpc>
                <a:spcPct val="80000"/>
              </a:lnSpc>
              <a:spcBef>
                <a:spcPts val="0"/>
              </a:spcBef>
              <a:spcAft>
                <a:spcPts val="0"/>
              </a:spcAft>
              <a:buClr>
                <a:schemeClr val="dk1"/>
              </a:buClr>
              <a:buSzPts val="770"/>
              <a:buFont typeface="Arial"/>
              <a:buNone/>
            </a:pPr>
            <a:r>
              <a:rPr lang="en" sz="1000">
                <a:solidFill>
                  <a:schemeClr val="dk1"/>
                </a:solidFill>
              </a:rPr>
              <a:t>The production of basic steel products, as shown in the graph, uses crude steel and fuels as inputs. Only the crude steel is considered CBAM-relevant. During the transformation of crude steel, carbon dioxide is emitted, which needs to be accounted for. Some production steps that may be regarded as within the system boundaries of the production of basic steel products include:</a:t>
            </a:r>
            <a:endParaRPr sz="1000">
              <a:solidFill>
                <a:schemeClr val="dk1"/>
              </a:solidFill>
            </a:endParaRPr>
          </a:p>
        </p:txBody>
      </p:sp>
      <p:pic>
        <p:nvPicPr>
          <p:cNvPr id="721" name="Google Shape;721;p34">
            <a:hlinkClick r:id="rId3"/>
          </p:cNvPr>
          <p:cNvPicPr preferRelativeResize="0"/>
          <p:nvPr/>
        </p:nvPicPr>
        <p:blipFill rotWithShape="1">
          <a:blip r:embed="rId4">
            <a:alphaModFix/>
          </a:blip>
          <a:srcRect b="0" l="0" r="0" t="0"/>
          <a:stretch/>
        </p:blipFill>
        <p:spPr>
          <a:xfrm>
            <a:off x="455075" y="2181700"/>
            <a:ext cx="3218918" cy="1886049"/>
          </a:xfrm>
          <a:prstGeom prst="rect">
            <a:avLst/>
          </a:prstGeom>
          <a:noFill/>
          <a:ln>
            <a:noFill/>
          </a:ln>
        </p:spPr>
      </p:pic>
      <p:sp>
        <p:nvSpPr>
          <p:cNvPr id="722" name="Google Shape;722;p34"/>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723" name="Google Shape;723;p34"/>
          <p:cNvSpPr txBox="1"/>
          <p:nvPr/>
        </p:nvSpPr>
        <p:spPr>
          <a:xfrm>
            <a:off x="2939175" y="4786925"/>
            <a:ext cx="39993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*CO2e: Carbon dioxide equivalents (including CO2 and other gases with global warming potentials)</a:t>
            </a:r>
            <a:endParaRPr b="0" i="0" sz="700" u="none" cap="none" strike="noStrike">
              <a:solidFill>
                <a:schemeClr val="dk2"/>
              </a:solidFill>
              <a:latin typeface="Roboto Light"/>
              <a:ea typeface="Roboto Light"/>
              <a:cs typeface="Roboto Light"/>
              <a:sym typeface="Robo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2: Choosing the best available data source</a:t>
            </a:r>
            <a:endParaRPr/>
          </a:p>
        </p:txBody>
      </p:sp>
      <p:sp>
        <p:nvSpPr>
          <p:cNvPr id="729" name="Google Shape;729;p35"/>
          <p:cNvSpPr/>
          <p:nvPr/>
        </p:nvSpPr>
        <p:spPr>
          <a:xfrm>
            <a:off x="-175775" y="3544326"/>
            <a:ext cx="9319800" cy="1128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35"/>
          <p:cNvSpPr/>
          <p:nvPr/>
        </p:nvSpPr>
        <p:spPr>
          <a:xfrm>
            <a:off x="-175775" y="1289025"/>
            <a:ext cx="9319800" cy="11286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35"/>
          <p:cNvSpPr/>
          <p:nvPr/>
        </p:nvSpPr>
        <p:spPr>
          <a:xfrm>
            <a:off x="-55500" y="1347725"/>
            <a:ext cx="3146400" cy="1020000"/>
          </a:xfrm>
          <a:prstGeom prst="homePlate">
            <a:avLst>
              <a:gd fmla="val 50000" name="adj"/>
            </a:avLst>
          </a:prstGeom>
          <a:noFill/>
          <a:ln cap="flat" cmpd="sng" w="19050">
            <a:solidFill>
              <a:srgbClr val="59C0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35"/>
          <p:cNvSpPr/>
          <p:nvPr/>
        </p:nvSpPr>
        <p:spPr>
          <a:xfrm>
            <a:off x="-55500" y="2470911"/>
            <a:ext cx="3146400" cy="1020000"/>
          </a:xfrm>
          <a:prstGeom prst="homePlate">
            <a:avLst>
              <a:gd fmla="val 50000" name="adj"/>
            </a:avLst>
          </a:prstGeom>
          <a:noFill/>
          <a:ln cap="flat" cmpd="sng" w="19050">
            <a:solidFill>
              <a:srgbClr val="59C0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35"/>
          <p:cNvSpPr/>
          <p:nvPr/>
        </p:nvSpPr>
        <p:spPr>
          <a:xfrm>
            <a:off x="-55500" y="3594098"/>
            <a:ext cx="3146400" cy="1020000"/>
          </a:xfrm>
          <a:prstGeom prst="homePlate">
            <a:avLst>
              <a:gd fmla="val 50000" name="adj"/>
            </a:avLst>
          </a:prstGeom>
          <a:noFill/>
          <a:ln cap="flat" cmpd="sng" w="19050">
            <a:solidFill>
              <a:srgbClr val="59C0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35"/>
          <p:cNvSpPr txBox="1"/>
          <p:nvPr/>
        </p:nvSpPr>
        <p:spPr>
          <a:xfrm>
            <a:off x="280109" y="1613833"/>
            <a:ext cx="207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“Best”</a:t>
            </a:r>
            <a:endParaRPr b="1" i="0" sz="1400" u="none" cap="none" strike="noStrike">
              <a:solidFill>
                <a:srgbClr val="000000"/>
              </a:solidFill>
              <a:latin typeface="Roboto"/>
              <a:ea typeface="Roboto"/>
              <a:cs typeface="Roboto"/>
              <a:sym typeface="Roboto"/>
            </a:endParaRPr>
          </a:p>
        </p:txBody>
      </p:sp>
      <p:sp>
        <p:nvSpPr>
          <p:cNvPr id="735" name="Google Shape;735;p35"/>
          <p:cNvSpPr txBox="1"/>
          <p:nvPr/>
        </p:nvSpPr>
        <p:spPr>
          <a:xfrm>
            <a:off x="280109" y="2746900"/>
            <a:ext cx="247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“Available”</a:t>
            </a:r>
            <a:endParaRPr b="1" i="0" sz="1400" u="none" cap="none" strike="noStrike">
              <a:solidFill>
                <a:srgbClr val="000000"/>
              </a:solidFill>
              <a:latin typeface="Montserrat"/>
              <a:ea typeface="Montserrat"/>
              <a:cs typeface="Montserrat"/>
              <a:sym typeface="Montserrat"/>
            </a:endParaRPr>
          </a:p>
        </p:txBody>
      </p:sp>
      <p:sp>
        <p:nvSpPr>
          <p:cNvPr id="736" name="Google Shape;736;p35"/>
          <p:cNvSpPr txBox="1"/>
          <p:nvPr/>
        </p:nvSpPr>
        <p:spPr>
          <a:xfrm>
            <a:off x="280109" y="3879967"/>
            <a:ext cx="2314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“Data Source”</a:t>
            </a:r>
            <a:endParaRPr b="1" i="0" sz="1400" u="none" cap="none" strike="noStrike">
              <a:solidFill>
                <a:srgbClr val="000000"/>
              </a:solidFill>
              <a:latin typeface="Montserrat"/>
              <a:ea typeface="Montserrat"/>
              <a:cs typeface="Montserrat"/>
              <a:sym typeface="Montserrat"/>
            </a:endParaRPr>
          </a:p>
        </p:txBody>
      </p:sp>
      <p:sp>
        <p:nvSpPr>
          <p:cNvPr id="737" name="Google Shape;737;p35"/>
          <p:cNvSpPr txBox="1"/>
          <p:nvPr/>
        </p:nvSpPr>
        <p:spPr>
          <a:xfrm>
            <a:off x="2960055" y="1408040"/>
            <a:ext cx="6165000" cy="8004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50000"/>
              </a:lnSpc>
              <a:spcBef>
                <a:spcPts val="0"/>
              </a:spcBef>
              <a:spcAft>
                <a:spcPts val="0"/>
              </a:spcAft>
              <a:buClr>
                <a:srgbClr val="000000"/>
              </a:buClr>
              <a:buSzPts val="1000"/>
              <a:buFont typeface="Arial"/>
              <a:buChar char="●"/>
            </a:pPr>
            <a:r>
              <a:rPr b="1" i="0" lang="en" sz="1000" u="none" cap="none" strike="noStrike">
                <a:solidFill>
                  <a:srgbClr val="000000"/>
                </a:solidFill>
                <a:latin typeface="Roboto"/>
                <a:ea typeface="Roboto"/>
                <a:cs typeface="Roboto"/>
                <a:sym typeface="Roboto"/>
              </a:rPr>
              <a:t>Accuracy: </a:t>
            </a:r>
            <a:r>
              <a:rPr b="0" i="0" lang="en" sz="1000" u="none" cap="none" strike="noStrike">
                <a:solidFill>
                  <a:srgbClr val="000000"/>
                </a:solidFill>
                <a:latin typeface="Roboto"/>
                <a:ea typeface="Roboto"/>
                <a:cs typeface="Roboto"/>
                <a:sym typeface="Roboto"/>
              </a:rPr>
              <a:t>Select the data source with the lowest measurement error and highest precision.</a:t>
            </a:r>
            <a:endParaRPr b="0" i="0" sz="1000" u="none" cap="none" strike="noStrike">
              <a:solidFill>
                <a:srgbClr val="000000"/>
              </a:solidFill>
              <a:latin typeface="Roboto"/>
              <a:ea typeface="Roboto"/>
              <a:cs typeface="Roboto"/>
              <a:sym typeface="Roboto"/>
            </a:endParaRPr>
          </a:p>
          <a:p>
            <a:pPr indent="-292100" lvl="0" marL="457200" marR="0" rtl="0" algn="l">
              <a:lnSpc>
                <a:spcPct val="150000"/>
              </a:lnSpc>
              <a:spcBef>
                <a:spcPts val="0"/>
              </a:spcBef>
              <a:spcAft>
                <a:spcPts val="0"/>
              </a:spcAft>
              <a:buClr>
                <a:srgbClr val="000000"/>
              </a:buClr>
              <a:buSzPts val="1000"/>
              <a:buFont typeface="Arial"/>
              <a:buChar char="●"/>
            </a:pPr>
            <a:r>
              <a:rPr b="1" i="0" lang="en" sz="1000" u="none" cap="none" strike="noStrike">
                <a:solidFill>
                  <a:srgbClr val="000000"/>
                </a:solidFill>
                <a:latin typeface="Roboto"/>
                <a:ea typeface="Roboto"/>
                <a:cs typeface="Roboto"/>
                <a:sym typeface="Roboto"/>
              </a:rPr>
              <a:t>Data Flow Integrity:</a:t>
            </a:r>
            <a:r>
              <a:rPr b="0" i="0" lang="en" sz="1000" u="none" cap="none" strike="noStrike">
                <a:solidFill>
                  <a:srgbClr val="000000"/>
                </a:solidFill>
                <a:latin typeface="Roboto"/>
                <a:ea typeface="Roboto"/>
                <a:cs typeface="Roboto"/>
                <a:sym typeface="Roboto"/>
              </a:rPr>
              <a:t> Automated data sources that minimize human error and prevent data manipulation are preferable.</a:t>
            </a:r>
            <a:endParaRPr b="0" i="0" sz="1000" u="none" cap="none" strike="noStrike">
              <a:solidFill>
                <a:srgbClr val="000000"/>
              </a:solidFill>
              <a:latin typeface="Roboto"/>
              <a:ea typeface="Roboto"/>
              <a:cs typeface="Roboto"/>
              <a:sym typeface="Roboto"/>
            </a:endParaRPr>
          </a:p>
        </p:txBody>
      </p:sp>
      <p:sp>
        <p:nvSpPr>
          <p:cNvPr id="738" name="Google Shape;738;p35"/>
          <p:cNvSpPr txBox="1"/>
          <p:nvPr/>
        </p:nvSpPr>
        <p:spPr>
          <a:xfrm>
            <a:off x="2960055" y="2367789"/>
            <a:ext cx="6165000" cy="12621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50000"/>
              </a:lnSpc>
              <a:spcBef>
                <a:spcPts val="0"/>
              </a:spcBef>
              <a:spcAft>
                <a:spcPts val="0"/>
              </a:spcAft>
              <a:buClr>
                <a:srgbClr val="000000"/>
              </a:buClr>
              <a:buSzPts val="1000"/>
              <a:buFont typeface="Arial"/>
              <a:buChar char="●"/>
            </a:pPr>
            <a:r>
              <a:rPr b="0" i="0" lang="en" sz="1000" u="none" cap="none" strike="noStrike">
                <a:solidFill>
                  <a:srgbClr val="000000"/>
                </a:solidFill>
                <a:latin typeface="Roboto"/>
                <a:ea typeface="Roboto"/>
                <a:cs typeface="Roboto"/>
                <a:sym typeface="Roboto"/>
              </a:rPr>
              <a:t>Prioritize </a:t>
            </a:r>
            <a:r>
              <a:rPr b="1" i="0" lang="en" sz="1000" u="none" cap="none" strike="noStrike">
                <a:solidFill>
                  <a:srgbClr val="000000"/>
                </a:solidFill>
                <a:latin typeface="Roboto"/>
                <a:ea typeface="Roboto"/>
                <a:cs typeface="Roboto"/>
                <a:sym typeface="Roboto"/>
              </a:rPr>
              <a:t>data sources already available</a:t>
            </a:r>
            <a:r>
              <a:rPr b="0" i="0" lang="en" sz="1000" u="none" cap="none" strike="noStrike">
                <a:solidFill>
                  <a:srgbClr val="000000"/>
                </a:solidFill>
                <a:latin typeface="Roboto"/>
                <a:ea typeface="Roboto"/>
                <a:cs typeface="Roboto"/>
                <a:sym typeface="Roboto"/>
              </a:rPr>
              <a:t> within your operations, used for process control or cost calculation.</a:t>
            </a:r>
            <a:endParaRPr b="0" i="0" sz="1000" u="none" cap="none" strike="noStrike">
              <a:solidFill>
                <a:srgbClr val="000000"/>
              </a:solidFill>
              <a:latin typeface="Roboto"/>
              <a:ea typeface="Roboto"/>
              <a:cs typeface="Roboto"/>
              <a:sym typeface="Roboto"/>
            </a:endParaRPr>
          </a:p>
          <a:p>
            <a:pPr indent="-292100" lvl="0" marL="457200" marR="0" rtl="0" algn="l">
              <a:lnSpc>
                <a:spcPct val="150000"/>
              </a:lnSpc>
              <a:spcBef>
                <a:spcPts val="0"/>
              </a:spcBef>
              <a:spcAft>
                <a:spcPts val="0"/>
              </a:spcAft>
              <a:buClr>
                <a:srgbClr val="000000"/>
              </a:buClr>
              <a:buSzPts val="1000"/>
              <a:buFont typeface="Arial"/>
              <a:buChar char="●"/>
            </a:pPr>
            <a:r>
              <a:rPr b="0" i="0" lang="en" sz="1000" u="none" cap="none" strike="noStrike">
                <a:solidFill>
                  <a:srgbClr val="000000"/>
                </a:solidFill>
                <a:latin typeface="Roboto"/>
                <a:ea typeface="Roboto"/>
                <a:cs typeface="Roboto"/>
                <a:sym typeface="Roboto"/>
              </a:rPr>
              <a:t>The legislation allows for the use of "second best" sources if the best options are </a:t>
            </a:r>
            <a:r>
              <a:rPr b="1" i="0" lang="en" sz="1000" u="none" cap="none" strike="noStrike">
                <a:solidFill>
                  <a:srgbClr val="000000"/>
                </a:solidFill>
                <a:latin typeface="Roboto"/>
                <a:ea typeface="Roboto"/>
                <a:cs typeface="Roboto"/>
                <a:sym typeface="Roboto"/>
              </a:rPr>
              <a:t>impractical or too costly.</a:t>
            </a:r>
            <a:endParaRPr b="1" i="0" sz="1000" u="none" cap="none" strike="noStrike">
              <a:solidFill>
                <a:srgbClr val="000000"/>
              </a:solidFill>
              <a:latin typeface="Roboto"/>
              <a:ea typeface="Roboto"/>
              <a:cs typeface="Roboto"/>
              <a:sym typeface="Roboto"/>
            </a:endParaRPr>
          </a:p>
          <a:p>
            <a:pPr indent="-292100" lvl="0" marL="457200" marR="0" rtl="0" algn="l">
              <a:lnSpc>
                <a:spcPct val="150000"/>
              </a:lnSpc>
              <a:spcBef>
                <a:spcPts val="0"/>
              </a:spcBef>
              <a:spcAft>
                <a:spcPts val="0"/>
              </a:spcAft>
              <a:buClr>
                <a:srgbClr val="000000"/>
              </a:buClr>
              <a:buSzPts val="1000"/>
              <a:buFont typeface="Roboto"/>
              <a:buChar char="●"/>
            </a:pPr>
            <a:r>
              <a:rPr b="0" i="0" lang="en" sz="1000" u="none" cap="none" strike="noStrike">
                <a:solidFill>
                  <a:srgbClr val="000000"/>
                </a:solidFill>
                <a:latin typeface="Roboto"/>
                <a:ea typeface="Roboto"/>
                <a:cs typeface="Roboto"/>
                <a:sym typeface="Roboto"/>
              </a:rPr>
              <a:t>Its allowed to use measurements not under your control. E.g.: electricity meter</a:t>
            </a:r>
            <a:endParaRPr b="0" i="0" sz="1000" u="none" cap="none" strike="noStrike">
              <a:solidFill>
                <a:srgbClr val="000000"/>
              </a:solidFill>
              <a:latin typeface="Roboto"/>
              <a:ea typeface="Roboto"/>
              <a:cs typeface="Roboto"/>
              <a:sym typeface="Roboto"/>
            </a:endParaRPr>
          </a:p>
        </p:txBody>
      </p:sp>
      <p:sp>
        <p:nvSpPr>
          <p:cNvPr id="739" name="Google Shape;739;p35"/>
          <p:cNvSpPr txBox="1"/>
          <p:nvPr/>
        </p:nvSpPr>
        <p:spPr>
          <a:xfrm>
            <a:off x="2960327" y="3633799"/>
            <a:ext cx="6165000" cy="10314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50000"/>
              </a:lnSpc>
              <a:spcBef>
                <a:spcPts val="0"/>
              </a:spcBef>
              <a:spcAft>
                <a:spcPts val="0"/>
              </a:spcAft>
              <a:buClr>
                <a:srgbClr val="000000"/>
              </a:buClr>
              <a:buSzPts val="1000"/>
              <a:buFont typeface="Arial"/>
              <a:buChar char="●"/>
            </a:pPr>
            <a:r>
              <a:rPr b="1" i="0" lang="en" sz="1000" u="none" cap="none" strike="noStrike">
                <a:solidFill>
                  <a:srgbClr val="000000"/>
                </a:solidFill>
                <a:latin typeface="Roboto"/>
                <a:ea typeface="Roboto"/>
                <a:cs typeface="Roboto"/>
                <a:sym typeface="Roboto"/>
              </a:rPr>
              <a:t>Direct Determination: </a:t>
            </a:r>
            <a:r>
              <a:rPr b="0" i="0" lang="en" sz="1000" u="none" cap="none" strike="noStrike">
                <a:solidFill>
                  <a:srgbClr val="000000"/>
                </a:solidFill>
                <a:latin typeface="Roboto"/>
                <a:ea typeface="Roboto"/>
                <a:cs typeface="Roboto"/>
                <a:sym typeface="Roboto"/>
              </a:rPr>
              <a:t>Preferred method, involving direct measurements like reading flow meters or weighing materials.</a:t>
            </a:r>
            <a:endParaRPr b="0" i="0" sz="1000" u="none" cap="none" strike="noStrike">
              <a:solidFill>
                <a:srgbClr val="000000"/>
              </a:solidFill>
              <a:latin typeface="Roboto"/>
              <a:ea typeface="Roboto"/>
              <a:cs typeface="Roboto"/>
              <a:sym typeface="Roboto"/>
            </a:endParaRPr>
          </a:p>
          <a:p>
            <a:pPr indent="-292100" lvl="0" marL="457200" marR="0" rtl="0" algn="l">
              <a:lnSpc>
                <a:spcPct val="150000"/>
              </a:lnSpc>
              <a:spcBef>
                <a:spcPts val="0"/>
              </a:spcBef>
              <a:spcAft>
                <a:spcPts val="0"/>
              </a:spcAft>
              <a:buClr>
                <a:srgbClr val="000000"/>
              </a:buClr>
              <a:buSzPts val="1000"/>
              <a:buFont typeface="Arial"/>
              <a:buChar char="●"/>
            </a:pPr>
            <a:r>
              <a:rPr b="1" i="0" lang="en" sz="1000" u="none" cap="none" strike="noStrike">
                <a:solidFill>
                  <a:srgbClr val="000000"/>
                </a:solidFill>
                <a:latin typeface="Roboto"/>
                <a:ea typeface="Roboto"/>
                <a:cs typeface="Roboto"/>
                <a:sym typeface="Roboto"/>
              </a:rPr>
              <a:t>Indirect Determination: </a:t>
            </a:r>
            <a:r>
              <a:rPr b="0" i="0" lang="en" sz="1000" u="none" cap="none" strike="noStrike">
                <a:solidFill>
                  <a:srgbClr val="000000"/>
                </a:solidFill>
                <a:latin typeface="Roboto"/>
                <a:ea typeface="Roboto"/>
                <a:cs typeface="Roboto"/>
                <a:sym typeface="Roboto"/>
              </a:rPr>
              <a:t>This involves estimation methods based on scientifically sound assumptions, such as calculating emissions from fuel consumption data.</a:t>
            </a:r>
            <a:endParaRPr b="0" i="0" sz="1000" u="none" cap="none" strike="noStrike">
              <a:solidFill>
                <a:srgbClr val="000000"/>
              </a:solidFill>
              <a:latin typeface="Roboto"/>
              <a:ea typeface="Roboto"/>
              <a:cs typeface="Roboto"/>
              <a:sym typeface="Roboto"/>
            </a:endParaRPr>
          </a:p>
        </p:txBody>
      </p:sp>
      <p:sp>
        <p:nvSpPr>
          <p:cNvPr id="740" name="Google Shape;740;p35"/>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3: Emissions</a:t>
            </a:r>
            <a:endParaRPr/>
          </a:p>
        </p:txBody>
      </p:sp>
      <p:sp>
        <p:nvSpPr>
          <p:cNvPr id="746" name="Google Shape;746;p36"/>
          <p:cNvSpPr/>
          <p:nvPr/>
        </p:nvSpPr>
        <p:spPr>
          <a:xfrm>
            <a:off x="6287975" y="3387775"/>
            <a:ext cx="2206200" cy="732900"/>
          </a:xfrm>
          <a:prstGeom prst="roundRect">
            <a:avLst>
              <a:gd fmla="val 16667" name="adj"/>
            </a:avLst>
          </a:prstGeom>
          <a:solidFill>
            <a:srgbClr val="EFEFEF"/>
          </a:solidFill>
          <a:ln>
            <a:noFill/>
          </a:ln>
          <a:effectLst>
            <a:outerShdw blurRad="114300" rotWithShape="0" algn="bl" dir="5400000" dist="19050">
              <a:srgbClr val="000000">
                <a:alpha val="1529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36"/>
          <p:cNvSpPr/>
          <p:nvPr/>
        </p:nvSpPr>
        <p:spPr>
          <a:xfrm>
            <a:off x="633050" y="2099175"/>
            <a:ext cx="2232000" cy="1298100"/>
          </a:xfrm>
          <a:prstGeom prst="roundRect">
            <a:avLst>
              <a:gd fmla="val 16667" name="adj"/>
            </a:avLst>
          </a:prstGeom>
          <a:solidFill>
            <a:srgbClr val="EFEFEF"/>
          </a:solidFill>
          <a:ln>
            <a:noFill/>
          </a:ln>
          <a:effectLst>
            <a:outerShdw blurRad="114300" rotWithShape="0" algn="bl" dir="5400000" dist="19050">
              <a:srgbClr val="000000">
                <a:alpha val="1529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36"/>
          <p:cNvSpPr txBox="1"/>
          <p:nvPr/>
        </p:nvSpPr>
        <p:spPr>
          <a:xfrm>
            <a:off x="794075" y="2448750"/>
            <a:ext cx="1858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Emissions from all heat used in the process</a:t>
            </a:r>
            <a:endParaRPr b="0" i="0" sz="1100" u="none" cap="none" strike="noStrike">
              <a:solidFill>
                <a:srgbClr val="000000"/>
              </a:solidFill>
              <a:latin typeface="Roboto"/>
              <a:ea typeface="Roboto"/>
              <a:cs typeface="Roboto"/>
              <a:sym typeface="Roboto"/>
            </a:endParaRPr>
          </a:p>
        </p:txBody>
      </p:sp>
      <p:sp>
        <p:nvSpPr>
          <p:cNvPr id="749" name="Google Shape;749;p36"/>
          <p:cNvSpPr txBox="1"/>
          <p:nvPr/>
        </p:nvSpPr>
        <p:spPr>
          <a:xfrm>
            <a:off x="794075" y="2121950"/>
            <a:ext cx="195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HEAT</a:t>
            </a:r>
            <a:endParaRPr b="1" i="0" sz="1100" u="none" cap="none" strike="noStrike">
              <a:solidFill>
                <a:srgbClr val="000000"/>
              </a:solidFill>
              <a:latin typeface="Roboto"/>
              <a:ea typeface="Roboto"/>
              <a:cs typeface="Roboto"/>
              <a:sym typeface="Roboto"/>
            </a:endParaRPr>
          </a:p>
        </p:txBody>
      </p:sp>
      <p:cxnSp>
        <p:nvCxnSpPr>
          <p:cNvPr id="750" name="Google Shape;750;p36"/>
          <p:cNvCxnSpPr/>
          <p:nvPr/>
        </p:nvCxnSpPr>
        <p:spPr>
          <a:xfrm flipH="1" rot="10800000">
            <a:off x="870275" y="2418000"/>
            <a:ext cx="644400" cy="2700"/>
          </a:xfrm>
          <a:prstGeom prst="straightConnector1">
            <a:avLst/>
          </a:prstGeom>
          <a:noFill/>
          <a:ln cap="flat" cmpd="sng" w="9525">
            <a:solidFill>
              <a:srgbClr val="000000"/>
            </a:solidFill>
            <a:prstDash val="solid"/>
            <a:round/>
            <a:headEnd len="sm" w="sm" type="none"/>
            <a:tailEnd len="sm" w="sm" type="none"/>
          </a:ln>
        </p:spPr>
      </p:cxnSp>
      <p:sp>
        <p:nvSpPr>
          <p:cNvPr id="751" name="Google Shape;751;p36"/>
          <p:cNvSpPr txBox="1"/>
          <p:nvPr/>
        </p:nvSpPr>
        <p:spPr>
          <a:xfrm>
            <a:off x="1939575" y="1634538"/>
            <a:ext cx="2331000" cy="27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900" u="none" cap="none" strike="noStrike">
                <a:solidFill>
                  <a:srgbClr val="333333"/>
                </a:solidFill>
                <a:latin typeface="Roboto"/>
                <a:ea typeface="Roboto"/>
                <a:cs typeface="Roboto"/>
                <a:sym typeface="Roboto"/>
              </a:rPr>
              <a:t>Direct Emissions</a:t>
            </a:r>
            <a:endParaRPr b="0" i="0" sz="1900" u="none" cap="none" strike="noStrike">
              <a:solidFill>
                <a:srgbClr val="333333"/>
              </a:solidFill>
              <a:latin typeface="Roboto"/>
              <a:ea typeface="Roboto"/>
              <a:cs typeface="Roboto"/>
              <a:sym typeface="Roboto"/>
            </a:endParaRPr>
          </a:p>
        </p:txBody>
      </p:sp>
      <p:sp>
        <p:nvSpPr>
          <p:cNvPr id="752" name="Google Shape;752;p36"/>
          <p:cNvSpPr/>
          <p:nvPr/>
        </p:nvSpPr>
        <p:spPr>
          <a:xfrm>
            <a:off x="607175" y="3574600"/>
            <a:ext cx="2232000" cy="1298100"/>
          </a:xfrm>
          <a:prstGeom prst="roundRect">
            <a:avLst>
              <a:gd fmla="val 16667" name="adj"/>
            </a:avLst>
          </a:prstGeom>
          <a:solidFill>
            <a:srgbClr val="EFEFEF"/>
          </a:solidFill>
          <a:ln>
            <a:noFill/>
          </a:ln>
          <a:effectLst>
            <a:outerShdw blurRad="114300" rotWithShape="0" algn="bl" dir="5400000" dist="19050">
              <a:srgbClr val="000000">
                <a:alpha val="1529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36"/>
          <p:cNvSpPr txBox="1"/>
          <p:nvPr/>
        </p:nvSpPr>
        <p:spPr>
          <a:xfrm>
            <a:off x="768200" y="3924175"/>
            <a:ext cx="18582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Emissions produced during production.</a:t>
            </a:r>
            <a:endParaRPr b="0"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CO2 equivalent needs to be considered</a:t>
            </a:r>
            <a:endParaRPr b="0" i="0" sz="1100" u="none" cap="none" strike="noStrike">
              <a:solidFill>
                <a:srgbClr val="000000"/>
              </a:solidFill>
              <a:latin typeface="Montserrat"/>
              <a:ea typeface="Montserrat"/>
              <a:cs typeface="Montserrat"/>
              <a:sym typeface="Montserrat"/>
            </a:endParaRPr>
          </a:p>
        </p:txBody>
      </p:sp>
      <p:sp>
        <p:nvSpPr>
          <p:cNvPr id="754" name="Google Shape;754;p36"/>
          <p:cNvSpPr txBox="1"/>
          <p:nvPr/>
        </p:nvSpPr>
        <p:spPr>
          <a:xfrm>
            <a:off x="768200" y="3597375"/>
            <a:ext cx="20709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PROCESS EMISSIONS</a:t>
            </a:r>
            <a:endParaRPr b="1" i="0" sz="1100" u="none" cap="none" strike="noStrike">
              <a:solidFill>
                <a:srgbClr val="000000"/>
              </a:solidFill>
              <a:latin typeface="Roboto"/>
              <a:ea typeface="Roboto"/>
              <a:cs typeface="Roboto"/>
              <a:sym typeface="Roboto"/>
            </a:endParaRPr>
          </a:p>
        </p:txBody>
      </p:sp>
      <p:cxnSp>
        <p:nvCxnSpPr>
          <p:cNvPr id="755" name="Google Shape;755;p36"/>
          <p:cNvCxnSpPr/>
          <p:nvPr/>
        </p:nvCxnSpPr>
        <p:spPr>
          <a:xfrm flipH="1" rot="10800000">
            <a:off x="844400" y="3893425"/>
            <a:ext cx="644400" cy="2700"/>
          </a:xfrm>
          <a:prstGeom prst="straightConnector1">
            <a:avLst/>
          </a:prstGeom>
          <a:noFill/>
          <a:ln cap="flat" cmpd="sng" w="9525">
            <a:solidFill>
              <a:srgbClr val="000000"/>
            </a:solidFill>
            <a:prstDash val="solid"/>
            <a:round/>
            <a:headEnd len="sm" w="sm" type="none"/>
            <a:tailEnd len="sm" w="sm" type="none"/>
          </a:ln>
        </p:spPr>
      </p:cxnSp>
      <p:sp>
        <p:nvSpPr>
          <p:cNvPr id="756" name="Google Shape;756;p36"/>
          <p:cNvSpPr/>
          <p:nvPr/>
        </p:nvSpPr>
        <p:spPr>
          <a:xfrm>
            <a:off x="6287975" y="2089675"/>
            <a:ext cx="2232000" cy="1298100"/>
          </a:xfrm>
          <a:prstGeom prst="roundRect">
            <a:avLst>
              <a:gd fmla="val 16667" name="adj"/>
            </a:avLst>
          </a:prstGeom>
          <a:solidFill>
            <a:srgbClr val="024873"/>
          </a:solidFill>
          <a:ln>
            <a:noFill/>
          </a:ln>
          <a:effectLst>
            <a:outerShdw blurRad="114300" rotWithShape="0" algn="bl" dir="5400000" dist="19050">
              <a:srgbClr val="000000">
                <a:alpha val="1529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rgbClr val="000000"/>
              </a:solidFill>
              <a:latin typeface="Roboto"/>
              <a:ea typeface="Roboto"/>
              <a:cs typeface="Roboto"/>
              <a:sym typeface="Roboto"/>
            </a:endParaRPr>
          </a:p>
        </p:txBody>
      </p:sp>
      <p:sp>
        <p:nvSpPr>
          <p:cNvPr id="757" name="Google Shape;757;p36"/>
          <p:cNvSpPr txBox="1"/>
          <p:nvPr/>
        </p:nvSpPr>
        <p:spPr>
          <a:xfrm>
            <a:off x="6449000" y="2439250"/>
            <a:ext cx="1858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FFFFFF"/>
                </a:solidFill>
                <a:latin typeface="Roboto"/>
                <a:ea typeface="Roboto"/>
                <a:cs typeface="Roboto"/>
                <a:sym typeface="Roboto"/>
              </a:rPr>
              <a:t>Electricity purchased for the processes</a:t>
            </a:r>
            <a:endParaRPr b="0" i="0" sz="1100" u="none" cap="none" strike="noStrike">
              <a:solidFill>
                <a:srgbClr val="FFFFFF"/>
              </a:solidFill>
              <a:latin typeface="Roboto"/>
              <a:ea typeface="Roboto"/>
              <a:cs typeface="Roboto"/>
              <a:sym typeface="Roboto"/>
            </a:endParaRPr>
          </a:p>
        </p:txBody>
      </p:sp>
      <p:sp>
        <p:nvSpPr>
          <p:cNvPr id="758" name="Google Shape;758;p36"/>
          <p:cNvSpPr txBox="1"/>
          <p:nvPr/>
        </p:nvSpPr>
        <p:spPr>
          <a:xfrm>
            <a:off x="6449000" y="2112450"/>
            <a:ext cx="195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chemeClr val="lt1"/>
                </a:solidFill>
                <a:latin typeface="Roboto"/>
                <a:ea typeface="Roboto"/>
                <a:cs typeface="Roboto"/>
                <a:sym typeface="Roboto"/>
              </a:rPr>
              <a:t>ELECTRICITY</a:t>
            </a:r>
            <a:endParaRPr b="1" i="0" sz="1100" u="none" cap="none" strike="noStrike">
              <a:solidFill>
                <a:schemeClr val="lt1"/>
              </a:solidFill>
              <a:latin typeface="Roboto"/>
              <a:ea typeface="Roboto"/>
              <a:cs typeface="Roboto"/>
              <a:sym typeface="Roboto"/>
            </a:endParaRPr>
          </a:p>
        </p:txBody>
      </p:sp>
      <p:cxnSp>
        <p:nvCxnSpPr>
          <p:cNvPr id="759" name="Google Shape;759;p36"/>
          <p:cNvCxnSpPr/>
          <p:nvPr/>
        </p:nvCxnSpPr>
        <p:spPr>
          <a:xfrm flipH="1" rot="10800000">
            <a:off x="6525200" y="2408500"/>
            <a:ext cx="644400" cy="2700"/>
          </a:xfrm>
          <a:prstGeom prst="straightConnector1">
            <a:avLst/>
          </a:prstGeom>
          <a:noFill/>
          <a:ln cap="flat" cmpd="sng" w="9525">
            <a:solidFill>
              <a:srgbClr val="FFFFFF"/>
            </a:solidFill>
            <a:prstDash val="solid"/>
            <a:round/>
            <a:headEnd len="sm" w="sm" type="none"/>
            <a:tailEnd len="sm" w="sm" type="none"/>
          </a:ln>
        </p:spPr>
      </p:cxnSp>
      <p:sp>
        <p:nvSpPr>
          <p:cNvPr id="760" name="Google Shape;760;p36"/>
          <p:cNvSpPr txBox="1"/>
          <p:nvPr/>
        </p:nvSpPr>
        <p:spPr>
          <a:xfrm>
            <a:off x="6449000" y="3428025"/>
            <a:ext cx="19518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If generated at the installation then account in direct</a:t>
            </a:r>
            <a:endParaRPr b="0" i="0" sz="1100" u="none" cap="none" strike="noStrike">
              <a:solidFill>
                <a:srgbClr val="000000"/>
              </a:solidFill>
              <a:latin typeface="Roboto"/>
              <a:ea typeface="Roboto"/>
              <a:cs typeface="Roboto"/>
              <a:sym typeface="Roboto"/>
            </a:endParaRPr>
          </a:p>
        </p:txBody>
      </p:sp>
      <p:sp>
        <p:nvSpPr>
          <p:cNvPr id="761" name="Google Shape;761;p36"/>
          <p:cNvSpPr txBox="1"/>
          <p:nvPr/>
        </p:nvSpPr>
        <p:spPr>
          <a:xfrm>
            <a:off x="6259400" y="1634538"/>
            <a:ext cx="2331000" cy="27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900" u="none" cap="none" strike="noStrike">
                <a:solidFill>
                  <a:srgbClr val="333333"/>
                </a:solidFill>
                <a:latin typeface="Roboto"/>
                <a:ea typeface="Roboto"/>
                <a:cs typeface="Roboto"/>
                <a:sym typeface="Roboto"/>
              </a:rPr>
              <a:t>Indirect Emissions</a:t>
            </a:r>
            <a:endParaRPr b="1" i="0" sz="1600" u="none" cap="none" strike="noStrike">
              <a:solidFill>
                <a:srgbClr val="333333"/>
              </a:solidFill>
              <a:latin typeface="Montserrat"/>
              <a:ea typeface="Montserrat"/>
              <a:cs typeface="Montserrat"/>
              <a:sym typeface="Montserrat"/>
            </a:endParaRPr>
          </a:p>
        </p:txBody>
      </p:sp>
      <p:sp>
        <p:nvSpPr>
          <p:cNvPr id="762" name="Google Shape;762;p36"/>
          <p:cNvSpPr/>
          <p:nvPr/>
        </p:nvSpPr>
        <p:spPr>
          <a:xfrm>
            <a:off x="2348231" y="2835788"/>
            <a:ext cx="589504" cy="580511"/>
          </a:xfrm>
          <a:custGeom>
            <a:rect b="b" l="l" r="r" t="t"/>
            <a:pathLst>
              <a:path extrusionOk="0" h="208442" w="221410">
                <a:moveTo>
                  <a:pt x="219789" y="107080"/>
                </a:moveTo>
                <a:cubicBezTo>
                  <a:pt x="218594" y="84640"/>
                  <a:pt x="208185" y="67234"/>
                  <a:pt x="197264" y="54351"/>
                </a:cubicBezTo>
                <a:cubicBezTo>
                  <a:pt x="196069" y="52986"/>
                  <a:pt x="174056" y="17150"/>
                  <a:pt x="154859" y="8021"/>
                </a:cubicBezTo>
                <a:cubicBezTo>
                  <a:pt x="140354" y="1281"/>
                  <a:pt x="125850" y="1"/>
                  <a:pt x="112284" y="1878"/>
                </a:cubicBezTo>
                <a:cubicBezTo>
                  <a:pt x="110748" y="1963"/>
                  <a:pt x="60835" y="3584"/>
                  <a:pt x="39931" y="17833"/>
                </a:cubicBezTo>
                <a:cubicBezTo>
                  <a:pt x="32935" y="22696"/>
                  <a:pt x="17065" y="34983"/>
                  <a:pt x="7850" y="55631"/>
                </a:cubicBezTo>
                <a:cubicBezTo>
                  <a:pt x="1" y="73121"/>
                  <a:pt x="2219" y="108530"/>
                  <a:pt x="2219" y="109639"/>
                </a:cubicBezTo>
                <a:cubicBezTo>
                  <a:pt x="2219" y="110236"/>
                  <a:pt x="1536" y="147607"/>
                  <a:pt x="25170" y="170474"/>
                </a:cubicBezTo>
                <a:cubicBezTo>
                  <a:pt x="45306" y="190012"/>
                  <a:pt x="69196" y="197691"/>
                  <a:pt x="95134" y="204090"/>
                </a:cubicBezTo>
                <a:cubicBezTo>
                  <a:pt x="102386" y="205797"/>
                  <a:pt x="109724" y="206991"/>
                  <a:pt x="117147" y="207759"/>
                </a:cubicBezTo>
                <a:cubicBezTo>
                  <a:pt x="125594" y="208442"/>
                  <a:pt x="134126" y="208356"/>
                  <a:pt x="142573" y="207332"/>
                </a:cubicBezTo>
                <a:cubicBezTo>
                  <a:pt x="173203" y="203152"/>
                  <a:pt x="195899" y="172436"/>
                  <a:pt x="199226" y="167999"/>
                </a:cubicBezTo>
                <a:cubicBezTo>
                  <a:pt x="204857" y="160406"/>
                  <a:pt x="221410" y="137966"/>
                  <a:pt x="219789" y="107080"/>
                </a:cubicBezTo>
                <a:close/>
              </a:path>
            </a:pathLst>
          </a:custGeom>
          <a:solidFill>
            <a:srgbClr val="59C0D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Roboto"/>
                <a:ea typeface="Roboto"/>
                <a:cs typeface="Roboto"/>
                <a:sym typeface="Roboto"/>
              </a:rPr>
              <a:t>MJ</a:t>
            </a:r>
            <a:endParaRPr b="0" i="0" sz="1100" u="none" cap="none" strike="noStrike">
              <a:solidFill>
                <a:srgbClr val="FFFFFF"/>
              </a:solidFill>
              <a:latin typeface="Roboto"/>
              <a:ea typeface="Roboto"/>
              <a:cs typeface="Roboto"/>
              <a:sym typeface="Roboto"/>
            </a:endParaRPr>
          </a:p>
        </p:txBody>
      </p:sp>
      <p:sp>
        <p:nvSpPr>
          <p:cNvPr id="763" name="Google Shape;763;p36"/>
          <p:cNvSpPr/>
          <p:nvPr/>
        </p:nvSpPr>
        <p:spPr>
          <a:xfrm>
            <a:off x="2348231" y="4366438"/>
            <a:ext cx="589504" cy="580511"/>
          </a:xfrm>
          <a:custGeom>
            <a:rect b="b" l="l" r="r" t="t"/>
            <a:pathLst>
              <a:path extrusionOk="0" h="208442" w="221410">
                <a:moveTo>
                  <a:pt x="219789" y="107080"/>
                </a:moveTo>
                <a:cubicBezTo>
                  <a:pt x="218594" y="84640"/>
                  <a:pt x="208185" y="67234"/>
                  <a:pt x="197264" y="54351"/>
                </a:cubicBezTo>
                <a:cubicBezTo>
                  <a:pt x="196069" y="52986"/>
                  <a:pt x="174056" y="17150"/>
                  <a:pt x="154859" y="8021"/>
                </a:cubicBezTo>
                <a:cubicBezTo>
                  <a:pt x="140354" y="1281"/>
                  <a:pt x="125850" y="1"/>
                  <a:pt x="112284" y="1878"/>
                </a:cubicBezTo>
                <a:cubicBezTo>
                  <a:pt x="110748" y="1963"/>
                  <a:pt x="60835" y="3584"/>
                  <a:pt x="39931" y="17833"/>
                </a:cubicBezTo>
                <a:cubicBezTo>
                  <a:pt x="32935" y="22696"/>
                  <a:pt x="17065" y="34983"/>
                  <a:pt x="7850" y="55631"/>
                </a:cubicBezTo>
                <a:cubicBezTo>
                  <a:pt x="1" y="73121"/>
                  <a:pt x="2219" y="108530"/>
                  <a:pt x="2219" y="109639"/>
                </a:cubicBezTo>
                <a:cubicBezTo>
                  <a:pt x="2219" y="110236"/>
                  <a:pt x="1536" y="147607"/>
                  <a:pt x="25170" y="170474"/>
                </a:cubicBezTo>
                <a:cubicBezTo>
                  <a:pt x="45306" y="190012"/>
                  <a:pt x="69196" y="197691"/>
                  <a:pt x="95134" y="204090"/>
                </a:cubicBezTo>
                <a:cubicBezTo>
                  <a:pt x="102386" y="205797"/>
                  <a:pt x="109724" y="206991"/>
                  <a:pt x="117147" y="207759"/>
                </a:cubicBezTo>
                <a:cubicBezTo>
                  <a:pt x="125594" y="208442"/>
                  <a:pt x="134126" y="208356"/>
                  <a:pt x="142573" y="207332"/>
                </a:cubicBezTo>
                <a:cubicBezTo>
                  <a:pt x="173203" y="203152"/>
                  <a:pt x="195899" y="172436"/>
                  <a:pt x="199226" y="167999"/>
                </a:cubicBezTo>
                <a:cubicBezTo>
                  <a:pt x="204857" y="160406"/>
                  <a:pt x="221410" y="137966"/>
                  <a:pt x="219789" y="107080"/>
                </a:cubicBezTo>
                <a:close/>
              </a:path>
            </a:pathLst>
          </a:custGeom>
          <a:solidFill>
            <a:srgbClr val="59C0D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Roboto"/>
                <a:ea typeface="Roboto"/>
                <a:cs typeface="Roboto"/>
                <a:sym typeface="Roboto"/>
              </a:rPr>
              <a:t>CO2e</a:t>
            </a:r>
            <a:endParaRPr b="0" i="0" sz="1100" u="none" cap="none" strike="noStrike">
              <a:solidFill>
                <a:srgbClr val="FFFFFF"/>
              </a:solidFill>
              <a:latin typeface="Roboto"/>
              <a:ea typeface="Roboto"/>
              <a:cs typeface="Roboto"/>
              <a:sym typeface="Roboto"/>
            </a:endParaRPr>
          </a:p>
        </p:txBody>
      </p:sp>
      <p:sp>
        <p:nvSpPr>
          <p:cNvPr id="764" name="Google Shape;764;p36"/>
          <p:cNvSpPr/>
          <p:nvPr/>
        </p:nvSpPr>
        <p:spPr>
          <a:xfrm>
            <a:off x="8000706" y="2946138"/>
            <a:ext cx="589504" cy="580511"/>
          </a:xfrm>
          <a:custGeom>
            <a:rect b="b" l="l" r="r" t="t"/>
            <a:pathLst>
              <a:path extrusionOk="0" h="208442" w="221410">
                <a:moveTo>
                  <a:pt x="219789" y="107080"/>
                </a:moveTo>
                <a:cubicBezTo>
                  <a:pt x="218594" y="84640"/>
                  <a:pt x="208185" y="67234"/>
                  <a:pt x="197264" y="54351"/>
                </a:cubicBezTo>
                <a:cubicBezTo>
                  <a:pt x="196069" y="52986"/>
                  <a:pt x="174056" y="17150"/>
                  <a:pt x="154859" y="8021"/>
                </a:cubicBezTo>
                <a:cubicBezTo>
                  <a:pt x="140354" y="1281"/>
                  <a:pt x="125850" y="1"/>
                  <a:pt x="112284" y="1878"/>
                </a:cubicBezTo>
                <a:cubicBezTo>
                  <a:pt x="110748" y="1963"/>
                  <a:pt x="60835" y="3584"/>
                  <a:pt x="39931" y="17833"/>
                </a:cubicBezTo>
                <a:cubicBezTo>
                  <a:pt x="32935" y="22696"/>
                  <a:pt x="17065" y="34983"/>
                  <a:pt x="7850" y="55631"/>
                </a:cubicBezTo>
                <a:cubicBezTo>
                  <a:pt x="1" y="73121"/>
                  <a:pt x="2219" y="108530"/>
                  <a:pt x="2219" y="109639"/>
                </a:cubicBezTo>
                <a:cubicBezTo>
                  <a:pt x="2219" y="110236"/>
                  <a:pt x="1536" y="147607"/>
                  <a:pt x="25170" y="170474"/>
                </a:cubicBezTo>
                <a:cubicBezTo>
                  <a:pt x="45306" y="190012"/>
                  <a:pt x="69196" y="197691"/>
                  <a:pt x="95134" y="204090"/>
                </a:cubicBezTo>
                <a:cubicBezTo>
                  <a:pt x="102386" y="205797"/>
                  <a:pt x="109724" y="206991"/>
                  <a:pt x="117147" y="207759"/>
                </a:cubicBezTo>
                <a:cubicBezTo>
                  <a:pt x="125594" y="208442"/>
                  <a:pt x="134126" y="208356"/>
                  <a:pt x="142573" y="207332"/>
                </a:cubicBezTo>
                <a:cubicBezTo>
                  <a:pt x="173203" y="203152"/>
                  <a:pt x="195899" y="172436"/>
                  <a:pt x="199226" y="167999"/>
                </a:cubicBezTo>
                <a:cubicBezTo>
                  <a:pt x="204857" y="160406"/>
                  <a:pt x="221410" y="137966"/>
                  <a:pt x="219789" y="107080"/>
                </a:cubicBezTo>
                <a:close/>
              </a:path>
            </a:pathLst>
          </a:custGeom>
          <a:solidFill>
            <a:srgbClr val="59C0D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Roboto"/>
                <a:ea typeface="Roboto"/>
                <a:cs typeface="Roboto"/>
                <a:sym typeface="Roboto"/>
              </a:rPr>
              <a:t>kWh</a:t>
            </a:r>
            <a:endParaRPr b="1" i="0" sz="1100" u="none" cap="none" strike="noStrike">
              <a:solidFill>
                <a:srgbClr val="FFFFFF"/>
              </a:solidFill>
              <a:latin typeface="Montserrat"/>
              <a:ea typeface="Montserrat"/>
              <a:cs typeface="Montserrat"/>
              <a:sym typeface="Montserrat"/>
            </a:endParaRPr>
          </a:p>
        </p:txBody>
      </p:sp>
      <p:sp>
        <p:nvSpPr>
          <p:cNvPr id="765" name="Google Shape;765;p36"/>
          <p:cNvSpPr/>
          <p:nvPr/>
        </p:nvSpPr>
        <p:spPr>
          <a:xfrm>
            <a:off x="3264138" y="2089663"/>
            <a:ext cx="2232000" cy="1298100"/>
          </a:xfrm>
          <a:prstGeom prst="roundRect">
            <a:avLst>
              <a:gd fmla="val 16667" name="adj"/>
            </a:avLst>
          </a:prstGeom>
          <a:solidFill>
            <a:srgbClr val="EFEFEF"/>
          </a:solidFill>
          <a:ln>
            <a:noFill/>
          </a:ln>
          <a:effectLst>
            <a:outerShdw blurRad="114300" rotWithShape="0" algn="bl" dir="5400000" dist="19050">
              <a:srgbClr val="000000">
                <a:alpha val="1529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36"/>
          <p:cNvSpPr txBox="1"/>
          <p:nvPr/>
        </p:nvSpPr>
        <p:spPr>
          <a:xfrm>
            <a:off x="3425163" y="2439238"/>
            <a:ext cx="1858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Fuel quantity</a:t>
            </a:r>
            <a:endParaRPr b="0" i="0" sz="1100" u="none" cap="none" strike="noStrike">
              <a:solidFill>
                <a:srgbClr val="000000"/>
              </a:solidFill>
              <a:latin typeface="Montserrat"/>
              <a:ea typeface="Montserrat"/>
              <a:cs typeface="Montserrat"/>
              <a:sym typeface="Montserrat"/>
            </a:endParaRPr>
          </a:p>
        </p:txBody>
      </p:sp>
      <p:sp>
        <p:nvSpPr>
          <p:cNvPr id="767" name="Google Shape;767;p36"/>
          <p:cNvSpPr txBox="1"/>
          <p:nvPr/>
        </p:nvSpPr>
        <p:spPr>
          <a:xfrm>
            <a:off x="3425163" y="2112438"/>
            <a:ext cx="195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COMBUSTION</a:t>
            </a:r>
            <a:endParaRPr b="1" i="0" sz="1100" u="none" cap="none" strike="noStrike">
              <a:solidFill>
                <a:srgbClr val="000000"/>
              </a:solidFill>
              <a:latin typeface="Montserrat"/>
              <a:ea typeface="Montserrat"/>
              <a:cs typeface="Montserrat"/>
              <a:sym typeface="Montserrat"/>
            </a:endParaRPr>
          </a:p>
        </p:txBody>
      </p:sp>
      <p:cxnSp>
        <p:nvCxnSpPr>
          <p:cNvPr id="768" name="Google Shape;768;p36"/>
          <p:cNvCxnSpPr/>
          <p:nvPr/>
        </p:nvCxnSpPr>
        <p:spPr>
          <a:xfrm flipH="1" rot="10800000">
            <a:off x="3501363" y="2408488"/>
            <a:ext cx="644400" cy="2700"/>
          </a:xfrm>
          <a:prstGeom prst="straightConnector1">
            <a:avLst/>
          </a:prstGeom>
          <a:noFill/>
          <a:ln cap="flat" cmpd="sng" w="9525">
            <a:solidFill>
              <a:srgbClr val="000000"/>
            </a:solidFill>
            <a:prstDash val="solid"/>
            <a:round/>
            <a:headEnd len="sm" w="sm" type="none"/>
            <a:tailEnd len="sm" w="sm" type="none"/>
          </a:ln>
        </p:spPr>
      </p:cxnSp>
      <p:sp>
        <p:nvSpPr>
          <p:cNvPr id="769" name="Google Shape;769;p36"/>
          <p:cNvSpPr/>
          <p:nvPr/>
        </p:nvSpPr>
        <p:spPr>
          <a:xfrm>
            <a:off x="4979319" y="2826276"/>
            <a:ext cx="589504" cy="580511"/>
          </a:xfrm>
          <a:custGeom>
            <a:rect b="b" l="l" r="r" t="t"/>
            <a:pathLst>
              <a:path extrusionOk="0" h="208442" w="221410">
                <a:moveTo>
                  <a:pt x="219789" y="107080"/>
                </a:moveTo>
                <a:cubicBezTo>
                  <a:pt x="218594" y="84640"/>
                  <a:pt x="208185" y="67234"/>
                  <a:pt x="197264" y="54351"/>
                </a:cubicBezTo>
                <a:cubicBezTo>
                  <a:pt x="196069" y="52986"/>
                  <a:pt x="174056" y="17150"/>
                  <a:pt x="154859" y="8021"/>
                </a:cubicBezTo>
                <a:cubicBezTo>
                  <a:pt x="140354" y="1281"/>
                  <a:pt x="125850" y="1"/>
                  <a:pt x="112284" y="1878"/>
                </a:cubicBezTo>
                <a:cubicBezTo>
                  <a:pt x="110748" y="1963"/>
                  <a:pt x="60835" y="3584"/>
                  <a:pt x="39931" y="17833"/>
                </a:cubicBezTo>
                <a:cubicBezTo>
                  <a:pt x="32935" y="22696"/>
                  <a:pt x="17065" y="34983"/>
                  <a:pt x="7850" y="55631"/>
                </a:cubicBezTo>
                <a:cubicBezTo>
                  <a:pt x="1" y="73121"/>
                  <a:pt x="2219" y="108530"/>
                  <a:pt x="2219" y="109639"/>
                </a:cubicBezTo>
                <a:cubicBezTo>
                  <a:pt x="2219" y="110236"/>
                  <a:pt x="1536" y="147607"/>
                  <a:pt x="25170" y="170474"/>
                </a:cubicBezTo>
                <a:cubicBezTo>
                  <a:pt x="45306" y="190012"/>
                  <a:pt x="69196" y="197691"/>
                  <a:pt x="95134" y="204090"/>
                </a:cubicBezTo>
                <a:cubicBezTo>
                  <a:pt x="102386" y="205797"/>
                  <a:pt x="109724" y="206991"/>
                  <a:pt x="117147" y="207759"/>
                </a:cubicBezTo>
                <a:cubicBezTo>
                  <a:pt x="125594" y="208442"/>
                  <a:pt x="134126" y="208356"/>
                  <a:pt x="142573" y="207332"/>
                </a:cubicBezTo>
                <a:cubicBezTo>
                  <a:pt x="173203" y="203152"/>
                  <a:pt x="195899" y="172436"/>
                  <a:pt x="199226" y="167999"/>
                </a:cubicBezTo>
                <a:cubicBezTo>
                  <a:pt x="204857" y="160406"/>
                  <a:pt x="221410" y="137966"/>
                  <a:pt x="219789" y="107080"/>
                </a:cubicBezTo>
                <a:close/>
              </a:path>
            </a:pathLst>
          </a:custGeom>
          <a:solidFill>
            <a:srgbClr val="59C0D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Roboto"/>
                <a:ea typeface="Roboto"/>
                <a:cs typeface="Roboto"/>
                <a:sym typeface="Roboto"/>
              </a:rPr>
              <a:t>kg</a:t>
            </a:r>
            <a:endParaRPr b="0" i="0" sz="1100" u="none" cap="none" strike="noStrike">
              <a:solidFill>
                <a:srgbClr val="FFFFFF"/>
              </a:solidFill>
              <a:latin typeface="Roboto"/>
              <a:ea typeface="Roboto"/>
              <a:cs typeface="Roboto"/>
              <a:sym typeface="Roboto"/>
            </a:endParaRPr>
          </a:p>
        </p:txBody>
      </p:sp>
      <p:sp>
        <p:nvSpPr>
          <p:cNvPr id="770" name="Google Shape;770;p36"/>
          <p:cNvSpPr/>
          <p:nvPr/>
        </p:nvSpPr>
        <p:spPr>
          <a:xfrm>
            <a:off x="3227800" y="3565088"/>
            <a:ext cx="2232000" cy="1298100"/>
          </a:xfrm>
          <a:prstGeom prst="roundRect">
            <a:avLst>
              <a:gd fmla="val 16667" name="adj"/>
            </a:avLst>
          </a:prstGeom>
          <a:solidFill>
            <a:srgbClr val="EFEFEF"/>
          </a:solidFill>
          <a:ln>
            <a:noFill/>
          </a:ln>
          <a:effectLst>
            <a:outerShdw blurRad="114300" rotWithShape="0" algn="bl" dir="5400000" dist="19050">
              <a:srgbClr val="000000">
                <a:alpha val="1529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36"/>
          <p:cNvSpPr txBox="1"/>
          <p:nvPr/>
        </p:nvSpPr>
        <p:spPr>
          <a:xfrm>
            <a:off x="3388825" y="3914663"/>
            <a:ext cx="18582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rgbClr val="000000"/>
                </a:solidFill>
                <a:latin typeface="Roboto"/>
                <a:ea typeface="Roboto"/>
                <a:cs typeface="Roboto"/>
                <a:sym typeface="Roboto"/>
              </a:rPr>
              <a:t>Only for aluminium and only the gases CF4 and C2F6 need to be monitored</a:t>
            </a:r>
            <a:endParaRPr b="0" i="0" sz="1100" u="none" cap="none" strike="noStrike">
              <a:solidFill>
                <a:srgbClr val="000000"/>
              </a:solidFill>
              <a:latin typeface="Montserrat"/>
              <a:ea typeface="Montserrat"/>
              <a:cs typeface="Montserrat"/>
              <a:sym typeface="Montserrat"/>
            </a:endParaRPr>
          </a:p>
        </p:txBody>
      </p:sp>
      <p:sp>
        <p:nvSpPr>
          <p:cNvPr id="772" name="Google Shape;772;p36"/>
          <p:cNvSpPr txBox="1"/>
          <p:nvPr/>
        </p:nvSpPr>
        <p:spPr>
          <a:xfrm>
            <a:off x="3388825" y="3587863"/>
            <a:ext cx="1951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Roboto"/>
                <a:ea typeface="Roboto"/>
                <a:cs typeface="Roboto"/>
                <a:sym typeface="Roboto"/>
              </a:rPr>
              <a:t>PFCs</a:t>
            </a:r>
            <a:endParaRPr b="1" i="0" sz="1100" u="none" cap="none" strike="noStrike">
              <a:solidFill>
                <a:srgbClr val="000000"/>
              </a:solidFill>
              <a:latin typeface="Roboto"/>
              <a:ea typeface="Roboto"/>
              <a:cs typeface="Roboto"/>
              <a:sym typeface="Roboto"/>
            </a:endParaRPr>
          </a:p>
        </p:txBody>
      </p:sp>
      <p:cxnSp>
        <p:nvCxnSpPr>
          <p:cNvPr id="773" name="Google Shape;773;p36"/>
          <p:cNvCxnSpPr/>
          <p:nvPr/>
        </p:nvCxnSpPr>
        <p:spPr>
          <a:xfrm flipH="1" rot="10800000">
            <a:off x="3465025" y="3883913"/>
            <a:ext cx="644400" cy="2700"/>
          </a:xfrm>
          <a:prstGeom prst="straightConnector1">
            <a:avLst/>
          </a:prstGeom>
          <a:noFill/>
          <a:ln cap="flat" cmpd="sng" w="9525">
            <a:solidFill>
              <a:srgbClr val="000000"/>
            </a:solidFill>
            <a:prstDash val="solid"/>
            <a:round/>
            <a:headEnd len="sm" w="sm" type="none"/>
            <a:tailEnd len="sm" w="sm" type="none"/>
          </a:ln>
        </p:spPr>
      </p:cxnSp>
      <p:sp>
        <p:nvSpPr>
          <p:cNvPr id="774" name="Google Shape;774;p36"/>
          <p:cNvSpPr/>
          <p:nvPr/>
        </p:nvSpPr>
        <p:spPr>
          <a:xfrm>
            <a:off x="4942981" y="4301701"/>
            <a:ext cx="589504" cy="580511"/>
          </a:xfrm>
          <a:custGeom>
            <a:rect b="b" l="l" r="r" t="t"/>
            <a:pathLst>
              <a:path extrusionOk="0" h="208442" w="221410">
                <a:moveTo>
                  <a:pt x="219789" y="107080"/>
                </a:moveTo>
                <a:cubicBezTo>
                  <a:pt x="218594" y="84640"/>
                  <a:pt x="208185" y="67234"/>
                  <a:pt x="197264" y="54351"/>
                </a:cubicBezTo>
                <a:cubicBezTo>
                  <a:pt x="196069" y="52986"/>
                  <a:pt x="174056" y="17150"/>
                  <a:pt x="154859" y="8021"/>
                </a:cubicBezTo>
                <a:cubicBezTo>
                  <a:pt x="140354" y="1281"/>
                  <a:pt x="125850" y="1"/>
                  <a:pt x="112284" y="1878"/>
                </a:cubicBezTo>
                <a:cubicBezTo>
                  <a:pt x="110748" y="1963"/>
                  <a:pt x="60835" y="3584"/>
                  <a:pt x="39931" y="17833"/>
                </a:cubicBezTo>
                <a:cubicBezTo>
                  <a:pt x="32935" y="22696"/>
                  <a:pt x="17065" y="34983"/>
                  <a:pt x="7850" y="55631"/>
                </a:cubicBezTo>
                <a:cubicBezTo>
                  <a:pt x="1" y="73121"/>
                  <a:pt x="2219" y="108530"/>
                  <a:pt x="2219" y="109639"/>
                </a:cubicBezTo>
                <a:cubicBezTo>
                  <a:pt x="2219" y="110236"/>
                  <a:pt x="1536" y="147607"/>
                  <a:pt x="25170" y="170474"/>
                </a:cubicBezTo>
                <a:cubicBezTo>
                  <a:pt x="45306" y="190012"/>
                  <a:pt x="69196" y="197691"/>
                  <a:pt x="95134" y="204090"/>
                </a:cubicBezTo>
                <a:cubicBezTo>
                  <a:pt x="102386" y="205797"/>
                  <a:pt x="109724" y="206991"/>
                  <a:pt x="117147" y="207759"/>
                </a:cubicBezTo>
                <a:cubicBezTo>
                  <a:pt x="125594" y="208442"/>
                  <a:pt x="134126" y="208356"/>
                  <a:pt x="142573" y="207332"/>
                </a:cubicBezTo>
                <a:cubicBezTo>
                  <a:pt x="173203" y="203152"/>
                  <a:pt x="195899" y="172436"/>
                  <a:pt x="199226" y="167999"/>
                </a:cubicBezTo>
                <a:cubicBezTo>
                  <a:pt x="204857" y="160406"/>
                  <a:pt x="221410" y="137966"/>
                  <a:pt x="219789" y="107080"/>
                </a:cubicBezTo>
                <a:close/>
              </a:path>
            </a:pathLst>
          </a:custGeom>
          <a:solidFill>
            <a:srgbClr val="59C0D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100" u="none" cap="none" strike="noStrike">
                <a:solidFill>
                  <a:srgbClr val="FFFFFF"/>
                </a:solidFill>
                <a:latin typeface="Roboto"/>
                <a:ea typeface="Roboto"/>
                <a:cs typeface="Roboto"/>
                <a:sym typeface="Roboto"/>
              </a:rPr>
              <a:t>CO2e</a:t>
            </a:r>
            <a:endParaRPr b="0" i="0" sz="1100" u="none" cap="none" strike="noStrike">
              <a:solidFill>
                <a:srgbClr val="FFFFFF"/>
              </a:solidFill>
              <a:latin typeface="Roboto"/>
              <a:ea typeface="Roboto"/>
              <a:cs typeface="Roboto"/>
              <a:sym typeface="Roboto"/>
            </a:endParaRPr>
          </a:p>
        </p:txBody>
      </p:sp>
      <p:sp>
        <p:nvSpPr>
          <p:cNvPr id="775" name="Google Shape;775;p36"/>
          <p:cNvSpPr txBox="1"/>
          <p:nvPr>
            <p:ph idx="1" type="body"/>
          </p:nvPr>
        </p:nvSpPr>
        <p:spPr>
          <a:xfrm>
            <a:off x="311700" y="1152475"/>
            <a:ext cx="8520600" cy="48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100">
                <a:solidFill>
                  <a:schemeClr val="dk1"/>
                </a:solidFill>
              </a:rPr>
              <a:t>The emissions that need to be presented in CBAM should represent all of the following emission sources for each production route/process.</a:t>
            </a:r>
            <a:endParaRPr sz="1100">
              <a:solidFill>
                <a:schemeClr val="dk1"/>
              </a:solidFill>
            </a:endParaRPr>
          </a:p>
          <a:p>
            <a:pPr indent="0" lvl="0" marL="0" rtl="0" algn="l">
              <a:lnSpc>
                <a:spcPct val="100000"/>
              </a:lnSpc>
              <a:spcBef>
                <a:spcPts val="0"/>
              </a:spcBef>
              <a:spcAft>
                <a:spcPts val="0"/>
              </a:spcAft>
              <a:buSzPts val="1800"/>
              <a:buNone/>
            </a:pPr>
            <a:r>
              <a:t/>
            </a:r>
            <a:endParaRPr sz="1100">
              <a:solidFill>
                <a:schemeClr val="dk1"/>
              </a:solidFill>
            </a:endParaRPr>
          </a:p>
        </p:txBody>
      </p:sp>
      <p:sp>
        <p:nvSpPr>
          <p:cNvPr id="776" name="Google Shape;776;p36"/>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777" name="Google Shape;777;p36"/>
          <p:cNvSpPr txBox="1"/>
          <p:nvPr/>
        </p:nvSpPr>
        <p:spPr>
          <a:xfrm>
            <a:off x="2939175" y="4863125"/>
            <a:ext cx="4197900" cy="2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Light"/>
                <a:ea typeface="Roboto Light"/>
                <a:cs typeface="Roboto Light"/>
                <a:sym typeface="Roboto Light"/>
              </a:rPr>
              <a:t>*CO2e: Carbon dioxide equivalents (including CO2 and other gases with global warming potentials)</a:t>
            </a:r>
            <a:endParaRPr b="0" i="0" sz="700" u="none" cap="none" strike="noStrike">
              <a:solidFill>
                <a:schemeClr val="dk2"/>
              </a:solidFill>
              <a:latin typeface="Roboto Light"/>
              <a:ea typeface="Roboto Light"/>
              <a:cs typeface="Roboto Light"/>
              <a:sym typeface="Roboto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4: Precursors</a:t>
            </a:r>
            <a:endParaRPr/>
          </a:p>
        </p:txBody>
      </p:sp>
      <p:sp>
        <p:nvSpPr>
          <p:cNvPr id="783" name="Google Shape;783;p37"/>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784" name="Google Shape;784;p37"/>
          <p:cNvPicPr preferRelativeResize="0"/>
          <p:nvPr/>
        </p:nvPicPr>
        <p:blipFill rotWithShape="1">
          <a:blip r:embed="rId3">
            <a:alphaModFix/>
          </a:blip>
          <a:srcRect b="0" l="0" r="0" t="0"/>
          <a:stretch/>
        </p:blipFill>
        <p:spPr>
          <a:xfrm>
            <a:off x="304800" y="1641775"/>
            <a:ext cx="8537477" cy="2330301"/>
          </a:xfrm>
          <a:prstGeom prst="rect">
            <a:avLst/>
          </a:prstGeom>
          <a:noFill/>
          <a:ln>
            <a:noFill/>
          </a:ln>
        </p:spPr>
      </p:pic>
      <p:sp>
        <p:nvSpPr>
          <p:cNvPr id="785" name="Google Shape;785;p37"/>
          <p:cNvSpPr/>
          <p:nvPr/>
        </p:nvSpPr>
        <p:spPr>
          <a:xfrm>
            <a:off x="1298275" y="2751700"/>
            <a:ext cx="3636900" cy="1962600"/>
          </a:xfrm>
          <a:prstGeom prst="roundRect">
            <a:avLst>
              <a:gd fmla="val 8141" name="adj"/>
            </a:avLst>
          </a:prstGeom>
          <a:solidFill>
            <a:srgbClr val="EFEFEF"/>
          </a:solidFill>
          <a:ln>
            <a:noFill/>
          </a:ln>
          <a:effectLst>
            <a:outerShdw blurRad="114300" rotWithShape="0" algn="bl" dir="5400000" dist="19050">
              <a:srgbClr val="000000">
                <a:alpha val="16078"/>
              </a:srgbClr>
            </a:outerShdw>
          </a:effectLst>
        </p:spPr>
        <p:txBody>
          <a:bodyPr anchorCtr="0" anchor="ctr" bIns="91425" lIns="91425" spcFirstLastPara="1" rIns="91425" wrap="square" tIns="91425">
            <a:noAutofit/>
          </a:bodyPr>
          <a:lstStyle/>
          <a:p>
            <a:pPr indent="0" lvl="0" marL="0" marR="270346" rtl="0" algn="l">
              <a:lnSpc>
                <a:spcPct val="96627"/>
              </a:lnSpc>
              <a:spcBef>
                <a:spcPts val="714"/>
              </a:spcBef>
              <a:spcAft>
                <a:spcPts val="0"/>
              </a:spcAft>
              <a:buClr>
                <a:srgbClr val="000000"/>
              </a:buClr>
              <a:buSzPts val="1100"/>
              <a:buFont typeface="Arial"/>
              <a:buNone/>
            </a:pPr>
            <a:r>
              <a:rPr b="0" i="0" lang="en" sz="1100" u="none" cap="none" strike="noStrike">
                <a:solidFill>
                  <a:schemeClr val="dk1"/>
                </a:solidFill>
                <a:latin typeface="Roboto"/>
                <a:ea typeface="Roboto"/>
                <a:cs typeface="Roboto"/>
                <a:sym typeface="Roboto"/>
              </a:rPr>
              <a:t>This installation produces crude steel that is sold into the EU. The production route used is electric arc furnace. </a:t>
            </a:r>
            <a:endParaRPr b="0" i="0" sz="1100" u="none" cap="none" strike="noStrike">
              <a:solidFill>
                <a:schemeClr val="dk1"/>
              </a:solidFill>
              <a:latin typeface="Roboto"/>
              <a:ea typeface="Roboto"/>
              <a:cs typeface="Roboto"/>
              <a:sym typeface="Roboto"/>
            </a:endParaRPr>
          </a:p>
          <a:p>
            <a:pPr indent="0" lvl="0" marL="0" marR="270346" rtl="0" algn="l">
              <a:lnSpc>
                <a:spcPct val="96627"/>
              </a:lnSpc>
              <a:spcBef>
                <a:spcPts val="714"/>
              </a:spcBef>
              <a:spcAft>
                <a:spcPts val="0"/>
              </a:spcAft>
              <a:buClr>
                <a:srgbClr val="000000"/>
              </a:buClr>
              <a:buSzPts val="1100"/>
              <a:buFont typeface="Arial"/>
              <a:buNone/>
            </a:pPr>
            <a:r>
              <a:rPr b="0" i="0" lang="en" sz="1100" u="none" cap="none" strike="noStrike">
                <a:solidFill>
                  <a:schemeClr val="dk1"/>
                </a:solidFill>
                <a:latin typeface="Roboto"/>
                <a:ea typeface="Roboto"/>
                <a:cs typeface="Roboto"/>
                <a:sym typeface="Roboto"/>
              </a:rPr>
              <a:t>To comply with CBAM regulations, the installation needs to report not only the emissions generated by them but also the emissions of its precursors. In this case DRI, some alloys and sintered ore.</a:t>
            </a:r>
            <a:endParaRPr b="0" i="0" sz="1100" u="none" cap="none" strike="noStrike">
              <a:solidFill>
                <a:schemeClr val="dk1"/>
              </a:solidFill>
              <a:latin typeface="Roboto"/>
              <a:ea typeface="Roboto"/>
              <a:cs typeface="Roboto"/>
              <a:sym typeface="Roboto"/>
            </a:endParaRPr>
          </a:p>
        </p:txBody>
      </p:sp>
      <p:sp>
        <p:nvSpPr>
          <p:cNvPr id="786" name="Google Shape;786;p37"/>
          <p:cNvSpPr txBox="1"/>
          <p:nvPr>
            <p:ph idx="1" type="body"/>
          </p:nvPr>
        </p:nvSpPr>
        <p:spPr>
          <a:xfrm>
            <a:off x="311700" y="1152475"/>
            <a:ext cx="8520600" cy="489300"/>
          </a:xfrm>
          <a:prstGeom prst="rect">
            <a:avLst/>
          </a:prstGeom>
          <a:noFill/>
          <a:ln>
            <a:noFill/>
          </a:ln>
        </p:spPr>
        <p:txBody>
          <a:bodyPr anchorCtr="0" anchor="t" bIns="91425" lIns="91425" spcFirstLastPara="1" rIns="91425" wrap="square" tIns="91425">
            <a:noAutofit/>
          </a:bodyPr>
          <a:lstStyle/>
          <a:p>
            <a:pPr indent="0" lvl="0" marL="0" marR="270346" rtl="0" algn="l">
              <a:lnSpc>
                <a:spcPct val="96627"/>
              </a:lnSpc>
              <a:spcBef>
                <a:spcPts val="714"/>
              </a:spcBef>
              <a:spcAft>
                <a:spcPts val="0"/>
              </a:spcAft>
              <a:buClr>
                <a:schemeClr val="dk1"/>
              </a:buClr>
              <a:buSzPts val="1100"/>
              <a:buFont typeface="Arial"/>
              <a:buNone/>
            </a:pPr>
            <a:r>
              <a:rPr lang="en" sz="1100">
                <a:solidFill>
                  <a:schemeClr val="dk1"/>
                </a:solidFill>
              </a:rPr>
              <a:t>Precursors refer to materials or products that are intermediate goods used in the production of other goods that are subject to the CBAM</a:t>
            </a:r>
            <a:endParaRPr sz="1100">
              <a:solidFill>
                <a:schemeClr val="dk1"/>
              </a:solidFill>
              <a:highlight>
                <a:srgbClr val="FCD000"/>
              </a:highlight>
            </a:endParaRPr>
          </a:p>
          <a:p>
            <a:pPr indent="0" lvl="0" marL="0" rtl="0" algn="l">
              <a:lnSpc>
                <a:spcPct val="100000"/>
              </a:lnSpc>
              <a:spcBef>
                <a:spcPts val="0"/>
              </a:spcBef>
              <a:spcAft>
                <a:spcPts val="0"/>
              </a:spcAft>
              <a:buSzPts val="1800"/>
              <a:buNone/>
            </a:pPr>
            <a:r>
              <a:t/>
            </a:r>
            <a:endParaRPr sz="11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Step 4: Precursors</a:t>
            </a:r>
            <a:endParaRPr/>
          </a:p>
        </p:txBody>
      </p:sp>
      <p:sp>
        <p:nvSpPr>
          <p:cNvPr id="792" name="Google Shape;792;p38"/>
          <p:cNvSpPr txBox="1"/>
          <p:nvPr>
            <p:ph idx="1" type="body"/>
          </p:nvPr>
        </p:nvSpPr>
        <p:spPr>
          <a:xfrm>
            <a:off x="311700" y="1152475"/>
            <a:ext cx="8520600" cy="48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100">
                <a:solidFill>
                  <a:schemeClr val="dk1"/>
                </a:solidFill>
              </a:rPr>
              <a:t>Precursors outside your installation require a collaboration with your suppliers, carbmee will support you in this process</a:t>
            </a:r>
            <a:endParaRPr sz="1100">
              <a:solidFill>
                <a:schemeClr val="dk1"/>
              </a:solidFill>
            </a:endParaRPr>
          </a:p>
          <a:p>
            <a:pPr indent="0" lvl="0" marL="0" rtl="0" algn="l">
              <a:lnSpc>
                <a:spcPct val="100000"/>
              </a:lnSpc>
              <a:spcBef>
                <a:spcPts val="0"/>
              </a:spcBef>
              <a:spcAft>
                <a:spcPts val="0"/>
              </a:spcAft>
              <a:buSzPts val="1800"/>
              <a:buNone/>
            </a:pPr>
            <a:r>
              <a:t/>
            </a:r>
            <a:endParaRPr sz="1100">
              <a:solidFill>
                <a:schemeClr val="dk1"/>
              </a:solidFill>
            </a:endParaRPr>
          </a:p>
        </p:txBody>
      </p:sp>
      <p:sp>
        <p:nvSpPr>
          <p:cNvPr id="793" name="Google Shape;793;p38"/>
          <p:cNvSpPr/>
          <p:nvPr/>
        </p:nvSpPr>
        <p:spPr>
          <a:xfrm>
            <a:off x="1298275" y="2751700"/>
            <a:ext cx="3636900" cy="1962600"/>
          </a:xfrm>
          <a:prstGeom prst="roundRect">
            <a:avLst>
              <a:gd fmla="val 8141" name="adj"/>
            </a:avLst>
          </a:prstGeom>
          <a:solidFill>
            <a:srgbClr val="EFEFEF"/>
          </a:solidFill>
          <a:ln>
            <a:noFill/>
          </a:ln>
          <a:effectLst>
            <a:outerShdw blurRad="114300" rotWithShape="0" algn="bl" dir="5400000" dist="19050">
              <a:srgbClr val="000000">
                <a:alpha val="15686"/>
              </a:srgbClr>
            </a:outerShdw>
          </a:effectLst>
        </p:spPr>
        <p:txBody>
          <a:bodyPr anchorCtr="0" anchor="ctr" bIns="91425" lIns="91425" spcFirstLastPara="1" rIns="91425" wrap="square" tIns="91425">
            <a:noAutofit/>
          </a:bodyPr>
          <a:lstStyle/>
          <a:p>
            <a:pPr indent="0" lvl="0" marL="0" marR="270346" rtl="0" algn="l">
              <a:lnSpc>
                <a:spcPct val="96627"/>
              </a:lnSpc>
              <a:spcBef>
                <a:spcPts val="714"/>
              </a:spcBef>
              <a:spcAft>
                <a:spcPts val="0"/>
              </a:spcAft>
              <a:buClr>
                <a:srgbClr val="000000"/>
              </a:buClr>
              <a:buSzPts val="1100"/>
              <a:buFont typeface="Arial"/>
              <a:buNone/>
            </a:pPr>
            <a:r>
              <a:rPr b="0" i="0" lang="en" sz="1100" u="none" cap="none" strike="noStrike">
                <a:solidFill>
                  <a:schemeClr val="dk1"/>
                </a:solidFill>
                <a:latin typeface="Roboto"/>
                <a:ea typeface="Roboto"/>
                <a:cs typeface="Roboto"/>
                <a:sym typeface="Roboto"/>
              </a:rPr>
              <a:t>The same installation also produces and sells iron products. </a:t>
            </a:r>
            <a:endParaRPr b="0" i="0" sz="1100" u="none" cap="none" strike="noStrike">
              <a:solidFill>
                <a:schemeClr val="dk1"/>
              </a:solidFill>
              <a:latin typeface="Roboto"/>
              <a:ea typeface="Roboto"/>
              <a:cs typeface="Roboto"/>
              <a:sym typeface="Roboto"/>
            </a:endParaRPr>
          </a:p>
          <a:p>
            <a:pPr indent="0" lvl="0" marL="0" marR="270346" rtl="0" algn="l">
              <a:lnSpc>
                <a:spcPct val="96627"/>
              </a:lnSpc>
              <a:spcBef>
                <a:spcPts val="714"/>
              </a:spcBef>
              <a:spcAft>
                <a:spcPts val="0"/>
              </a:spcAft>
              <a:buClr>
                <a:srgbClr val="000000"/>
              </a:buClr>
              <a:buSzPts val="1100"/>
              <a:buFont typeface="Arial"/>
              <a:buNone/>
            </a:pPr>
            <a:r>
              <a:rPr b="0" i="0" lang="en" sz="1100" u="none" cap="none" strike="noStrike">
                <a:solidFill>
                  <a:schemeClr val="dk1"/>
                </a:solidFill>
                <a:latin typeface="Roboto"/>
                <a:ea typeface="Roboto"/>
                <a:cs typeface="Roboto"/>
                <a:sym typeface="Roboto"/>
              </a:rPr>
              <a:t>In this case, the precursors for these products will include crude steel as well as all the previously defined precursors.</a:t>
            </a:r>
            <a:endParaRPr b="0" i="0" sz="1100" u="none" cap="none" strike="noStrike">
              <a:solidFill>
                <a:schemeClr val="dk1"/>
              </a:solidFill>
              <a:latin typeface="Roboto"/>
              <a:ea typeface="Roboto"/>
              <a:cs typeface="Roboto"/>
              <a:sym typeface="Roboto"/>
            </a:endParaRPr>
          </a:p>
        </p:txBody>
      </p:sp>
      <p:sp>
        <p:nvSpPr>
          <p:cNvPr id="794" name="Google Shape;794;p38"/>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795" name="Google Shape;795;p38"/>
          <p:cNvPicPr preferRelativeResize="0"/>
          <p:nvPr/>
        </p:nvPicPr>
        <p:blipFill rotWithShape="1">
          <a:blip r:embed="rId3">
            <a:alphaModFix/>
          </a:blip>
          <a:srcRect b="0" l="0" r="0" t="0"/>
          <a:stretch/>
        </p:blipFill>
        <p:spPr>
          <a:xfrm>
            <a:off x="228600" y="1603600"/>
            <a:ext cx="8677350" cy="2368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Carbon Pricing</a:t>
            </a:r>
            <a:endParaRPr/>
          </a:p>
        </p:txBody>
      </p:sp>
      <p:sp>
        <p:nvSpPr>
          <p:cNvPr id="801" name="Google Shape;801;p39"/>
          <p:cNvSpPr/>
          <p:nvPr/>
        </p:nvSpPr>
        <p:spPr>
          <a:xfrm>
            <a:off x="552650" y="3631975"/>
            <a:ext cx="900000" cy="449100"/>
          </a:xfrm>
          <a:prstGeom prst="roundRect">
            <a:avLst>
              <a:gd fmla="val 16667"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chemeClr val="lt1"/>
                </a:solidFill>
                <a:latin typeface="Roboto"/>
                <a:ea typeface="Roboto"/>
                <a:cs typeface="Roboto"/>
                <a:sym typeface="Roboto"/>
              </a:rPr>
              <a:t>Inside </a:t>
            </a:r>
            <a:endParaRPr b="0" i="0" sz="1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chemeClr val="lt1"/>
                </a:solidFill>
                <a:latin typeface="Roboto"/>
                <a:ea typeface="Roboto"/>
                <a:cs typeface="Roboto"/>
                <a:sym typeface="Roboto"/>
              </a:rPr>
              <a:t>EU</a:t>
            </a:r>
            <a:endParaRPr b="0" i="0" sz="1000" u="none" cap="none" strike="noStrike">
              <a:solidFill>
                <a:schemeClr val="lt1"/>
              </a:solidFill>
              <a:latin typeface="Roboto"/>
              <a:ea typeface="Roboto"/>
              <a:cs typeface="Roboto"/>
              <a:sym typeface="Roboto"/>
            </a:endParaRPr>
          </a:p>
        </p:txBody>
      </p:sp>
      <p:sp>
        <p:nvSpPr>
          <p:cNvPr id="802" name="Google Shape;802;p39"/>
          <p:cNvSpPr/>
          <p:nvPr/>
        </p:nvSpPr>
        <p:spPr>
          <a:xfrm>
            <a:off x="552650" y="2184175"/>
            <a:ext cx="900000" cy="449100"/>
          </a:xfrm>
          <a:prstGeom prst="roundRect">
            <a:avLst>
              <a:gd fmla="val 16667"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chemeClr val="lt1"/>
                </a:solidFill>
                <a:latin typeface="Roboto"/>
                <a:ea typeface="Roboto"/>
                <a:cs typeface="Roboto"/>
                <a:sym typeface="Roboto"/>
              </a:rPr>
              <a:t>Outside</a:t>
            </a:r>
            <a:endParaRPr b="0" i="0" sz="1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chemeClr val="lt1"/>
                </a:solidFill>
                <a:latin typeface="Roboto"/>
                <a:ea typeface="Roboto"/>
                <a:cs typeface="Roboto"/>
                <a:sym typeface="Roboto"/>
              </a:rPr>
              <a:t> EU</a:t>
            </a:r>
            <a:endParaRPr b="0" i="0" sz="1000" u="none" cap="none" strike="noStrike">
              <a:solidFill>
                <a:schemeClr val="lt1"/>
              </a:solidFill>
              <a:latin typeface="Roboto"/>
              <a:ea typeface="Roboto"/>
              <a:cs typeface="Roboto"/>
              <a:sym typeface="Roboto"/>
            </a:endParaRPr>
          </a:p>
        </p:txBody>
      </p:sp>
      <p:pic>
        <p:nvPicPr>
          <p:cNvPr id="803" name="Google Shape;803;p39"/>
          <p:cNvPicPr preferRelativeResize="0"/>
          <p:nvPr/>
        </p:nvPicPr>
        <p:blipFill rotWithShape="1">
          <a:blip r:embed="rId3">
            <a:alphaModFix/>
          </a:blip>
          <a:srcRect b="0" l="0" r="0" t="0"/>
          <a:stretch/>
        </p:blipFill>
        <p:spPr>
          <a:xfrm>
            <a:off x="1124150" y="2265950"/>
            <a:ext cx="285550" cy="285550"/>
          </a:xfrm>
          <a:prstGeom prst="rect">
            <a:avLst/>
          </a:prstGeom>
          <a:noFill/>
          <a:ln>
            <a:noFill/>
          </a:ln>
        </p:spPr>
      </p:pic>
      <p:sp>
        <p:nvSpPr>
          <p:cNvPr id="804" name="Google Shape;804;p39"/>
          <p:cNvSpPr/>
          <p:nvPr/>
        </p:nvSpPr>
        <p:spPr>
          <a:xfrm>
            <a:off x="1983063" y="2184175"/>
            <a:ext cx="900000" cy="449100"/>
          </a:xfrm>
          <a:prstGeom prst="roundRect">
            <a:avLst>
              <a:gd fmla="val 16667" name="adj"/>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Roboto"/>
                <a:ea typeface="Roboto"/>
                <a:cs typeface="Roboto"/>
                <a:sym typeface="Roboto"/>
              </a:rPr>
              <a:t>Fulfill EU-ETS</a:t>
            </a:r>
            <a:endParaRPr b="0" i="0" sz="10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Roboto"/>
                <a:ea typeface="Roboto"/>
                <a:cs typeface="Roboto"/>
                <a:sym typeface="Roboto"/>
              </a:rPr>
              <a:t>Standards?</a:t>
            </a:r>
            <a:endParaRPr b="0" i="0" sz="1000" u="none" cap="none" strike="noStrike">
              <a:solidFill>
                <a:srgbClr val="000000"/>
              </a:solidFill>
              <a:latin typeface="Roboto"/>
              <a:ea typeface="Roboto"/>
              <a:cs typeface="Roboto"/>
              <a:sym typeface="Roboto"/>
            </a:endParaRPr>
          </a:p>
        </p:txBody>
      </p:sp>
      <p:sp>
        <p:nvSpPr>
          <p:cNvPr id="805" name="Google Shape;805;p39"/>
          <p:cNvSpPr/>
          <p:nvPr/>
        </p:nvSpPr>
        <p:spPr>
          <a:xfrm>
            <a:off x="3413475" y="2184175"/>
            <a:ext cx="900000" cy="449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900" u="none" cap="none" strike="noStrike">
                <a:solidFill>
                  <a:srgbClr val="000000"/>
                </a:solidFill>
                <a:latin typeface="Roboto"/>
                <a:ea typeface="Roboto"/>
                <a:cs typeface="Roboto"/>
                <a:sym typeface="Roboto"/>
              </a:rPr>
              <a:t>Pay the difference to the EU ETS</a:t>
            </a:r>
            <a:endParaRPr b="0" i="0" sz="900" u="none" cap="none" strike="noStrike">
              <a:solidFill>
                <a:srgbClr val="000000"/>
              </a:solidFill>
              <a:latin typeface="Roboto"/>
              <a:ea typeface="Roboto"/>
              <a:cs typeface="Roboto"/>
              <a:sym typeface="Roboto"/>
            </a:endParaRPr>
          </a:p>
        </p:txBody>
      </p:sp>
      <p:pic>
        <p:nvPicPr>
          <p:cNvPr id="806" name="Google Shape;806;p39"/>
          <p:cNvPicPr preferRelativeResize="0"/>
          <p:nvPr/>
        </p:nvPicPr>
        <p:blipFill rotWithShape="1">
          <a:blip r:embed="rId3">
            <a:alphaModFix/>
          </a:blip>
          <a:srcRect b="0" l="0" r="0" t="0"/>
          <a:stretch/>
        </p:blipFill>
        <p:spPr>
          <a:xfrm>
            <a:off x="1124150" y="3713750"/>
            <a:ext cx="285550" cy="285550"/>
          </a:xfrm>
          <a:prstGeom prst="rect">
            <a:avLst/>
          </a:prstGeom>
          <a:noFill/>
          <a:ln>
            <a:noFill/>
          </a:ln>
        </p:spPr>
      </p:pic>
      <p:sp>
        <p:nvSpPr>
          <p:cNvPr id="807" name="Google Shape;807;p39"/>
          <p:cNvSpPr/>
          <p:nvPr/>
        </p:nvSpPr>
        <p:spPr>
          <a:xfrm>
            <a:off x="1983063" y="3631975"/>
            <a:ext cx="900000" cy="449100"/>
          </a:xfrm>
          <a:prstGeom prst="roundRect">
            <a:avLst>
              <a:gd fmla="val 16667" name="adj"/>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Roboto"/>
                <a:ea typeface="Roboto"/>
                <a:cs typeface="Roboto"/>
                <a:sym typeface="Roboto"/>
              </a:rPr>
              <a:t>Compliant carbon pricing</a:t>
            </a:r>
            <a:r>
              <a:rPr b="0" i="0" lang="en" sz="800" u="none" cap="none" strike="noStrike">
                <a:solidFill>
                  <a:srgbClr val="000000"/>
                </a:solidFill>
                <a:latin typeface="Montserrat Medium"/>
                <a:ea typeface="Montserrat Medium"/>
                <a:cs typeface="Montserrat Medium"/>
                <a:sym typeface="Montserrat Medium"/>
              </a:rPr>
              <a:t> </a:t>
            </a:r>
            <a:endParaRPr b="0" i="0" sz="800" u="none" cap="none" strike="noStrike">
              <a:solidFill>
                <a:srgbClr val="000000"/>
              </a:solidFill>
              <a:latin typeface="Montserrat Medium"/>
              <a:ea typeface="Montserrat Medium"/>
              <a:cs typeface="Montserrat Medium"/>
              <a:sym typeface="Montserrat Medium"/>
            </a:endParaRPr>
          </a:p>
        </p:txBody>
      </p:sp>
      <p:pic>
        <p:nvPicPr>
          <p:cNvPr id="808" name="Google Shape;808;p39"/>
          <p:cNvPicPr preferRelativeResize="0"/>
          <p:nvPr/>
        </p:nvPicPr>
        <p:blipFill rotWithShape="1">
          <a:blip r:embed="rId4">
            <a:alphaModFix/>
          </a:blip>
          <a:srcRect b="0" l="0" r="0" t="0"/>
          <a:stretch/>
        </p:blipFill>
        <p:spPr>
          <a:xfrm>
            <a:off x="3685775" y="3665550"/>
            <a:ext cx="353850" cy="353850"/>
          </a:xfrm>
          <a:prstGeom prst="rect">
            <a:avLst/>
          </a:prstGeom>
          <a:noFill/>
          <a:ln>
            <a:noFill/>
          </a:ln>
        </p:spPr>
      </p:pic>
      <p:cxnSp>
        <p:nvCxnSpPr>
          <p:cNvPr id="809" name="Google Shape;809;p39"/>
          <p:cNvCxnSpPr>
            <a:stCxn id="802" idx="3"/>
            <a:endCxn id="804" idx="1"/>
          </p:cNvCxnSpPr>
          <p:nvPr/>
        </p:nvCxnSpPr>
        <p:spPr>
          <a:xfrm>
            <a:off x="1452650" y="2408725"/>
            <a:ext cx="530400" cy="0"/>
          </a:xfrm>
          <a:prstGeom prst="straightConnector1">
            <a:avLst/>
          </a:prstGeom>
          <a:noFill/>
          <a:ln cap="flat" cmpd="sng" w="9525">
            <a:solidFill>
              <a:srgbClr val="595959"/>
            </a:solidFill>
            <a:prstDash val="solid"/>
            <a:round/>
            <a:headEnd len="sm" w="sm" type="none"/>
            <a:tailEnd len="med" w="med" type="triangle"/>
          </a:ln>
        </p:spPr>
      </p:cxnSp>
      <p:cxnSp>
        <p:nvCxnSpPr>
          <p:cNvPr id="810" name="Google Shape;810;p39"/>
          <p:cNvCxnSpPr>
            <a:stCxn id="801" idx="3"/>
            <a:endCxn id="807" idx="1"/>
          </p:cNvCxnSpPr>
          <p:nvPr/>
        </p:nvCxnSpPr>
        <p:spPr>
          <a:xfrm>
            <a:off x="1452650" y="3856525"/>
            <a:ext cx="530400" cy="0"/>
          </a:xfrm>
          <a:prstGeom prst="straightConnector1">
            <a:avLst/>
          </a:prstGeom>
          <a:noFill/>
          <a:ln cap="flat" cmpd="sng" w="9525">
            <a:solidFill>
              <a:srgbClr val="595959"/>
            </a:solidFill>
            <a:prstDash val="solid"/>
            <a:round/>
            <a:headEnd len="sm" w="sm" type="none"/>
            <a:tailEnd len="med" w="med" type="triangle"/>
          </a:ln>
        </p:spPr>
      </p:cxnSp>
      <p:cxnSp>
        <p:nvCxnSpPr>
          <p:cNvPr id="811" name="Google Shape;811;p39"/>
          <p:cNvCxnSpPr>
            <a:stCxn id="804" idx="2"/>
            <a:endCxn id="807" idx="0"/>
          </p:cNvCxnSpPr>
          <p:nvPr/>
        </p:nvCxnSpPr>
        <p:spPr>
          <a:xfrm>
            <a:off x="2433063" y="2633275"/>
            <a:ext cx="0" cy="998700"/>
          </a:xfrm>
          <a:prstGeom prst="straightConnector1">
            <a:avLst/>
          </a:prstGeom>
          <a:noFill/>
          <a:ln cap="flat" cmpd="sng" w="9525">
            <a:solidFill>
              <a:srgbClr val="595959"/>
            </a:solidFill>
            <a:prstDash val="solid"/>
            <a:round/>
            <a:headEnd len="sm" w="sm" type="none"/>
            <a:tailEnd len="med" w="med" type="triangle"/>
          </a:ln>
        </p:spPr>
      </p:cxnSp>
      <p:cxnSp>
        <p:nvCxnSpPr>
          <p:cNvPr id="812" name="Google Shape;812;p39"/>
          <p:cNvCxnSpPr>
            <a:stCxn id="804" idx="3"/>
            <a:endCxn id="805" idx="1"/>
          </p:cNvCxnSpPr>
          <p:nvPr/>
        </p:nvCxnSpPr>
        <p:spPr>
          <a:xfrm>
            <a:off x="2883063" y="2408725"/>
            <a:ext cx="530400" cy="0"/>
          </a:xfrm>
          <a:prstGeom prst="straightConnector1">
            <a:avLst/>
          </a:prstGeom>
          <a:noFill/>
          <a:ln cap="flat" cmpd="sng" w="9525">
            <a:solidFill>
              <a:srgbClr val="595959"/>
            </a:solidFill>
            <a:prstDash val="solid"/>
            <a:round/>
            <a:headEnd len="sm" w="sm" type="none"/>
            <a:tailEnd len="med" w="med" type="triangle"/>
          </a:ln>
        </p:spPr>
      </p:cxnSp>
      <p:cxnSp>
        <p:nvCxnSpPr>
          <p:cNvPr id="813" name="Google Shape;813;p39"/>
          <p:cNvCxnSpPr>
            <a:stCxn id="805" idx="2"/>
            <a:endCxn id="808" idx="0"/>
          </p:cNvCxnSpPr>
          <p:nvPr/>
        </p:nvCxnSpPr>
        <p:spPr>
          <a:xfrm flipH="1">
            <a:off x="3862575" y="2633275"/>
            <a:ext cx="900" cy="1032300"/>
          </a:xfrm>
          <a:prstGeom prst="straightConnector1">
            <a:avLst/>
          </a:prstGeom>
          <a:noFill/>
          <a:ln cap="flat" cmpd="sng" w="9525">
            <a:solidFill>
              <a:srgbClr val="595959"/>
            </a:solidFill>
            <a:prstDash val="solid"/>
            <a:round/>
            <a:headEnd len="sm" w="sm" type="none"/>
            <a:tailEnd len="med" w="med" type="triangle"/>
          </a:ln>
        </p:spPr>
      </p:cxnSp>
      <p:cxnSp>
        <p:nvCxnSpPr>
          <p:cNvPr id="814" name="Google Shape;814;p39"/>
          <p:cNvCxnSpPr>
            <a:stCxn id="807" idx="3"/>
            <a:endCxn id="808" idx="1"/>
          </p:cNvCxnSpPr>
          <p:nvPr/>
        </p:nvCxnSpPr>
        <p:spPr>
          <a:xfrm flipH="1" rot="10800000">
            <a:off x="2883063" y="3842425"/>
            <a:ext cx="802800" cy="14100"/>
          </a:xfrm>
          <a:prstGeom prst="straightConnector1">
            <a:avLst/>
          </a:prstGeom>
          <a:noFill/>
          <a:ln cap="flat" cmpd="sng" w="9525">
            <a:solidFill>
              <a:srgbClr val="595959"/>
            </a:solidFill>
            <a:prstDash val="solid"/>
            <a:round/>
            <a:headEnd len="sm" w="sm" type="none"/>
            <a:tailEnd len="med" w="med" type="triangle"/>
          </a:ln>
        </p:spPr>
      </p:cxnSp>
      <p:sp>
        <p:nvSpPr>
          <p:cNvPr id="815" name="Google Shape;815;p39"/>
          <p:cNvSpPr txBox="1"/>
          <p:nvPr/>
        </p:nvSpPr>
        <p:spPr>
          <a:xfrm>
            <a:off x="3512975" y="4019400"/>
            <a:ext cx="900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Roboto"/>
                <a:ea typeface="Roboto"/>
                <a:cs typeface="Roboto"/>
                <a:sym typeface="Roboto"/>
              </a:rPr>
              <a:t>EU market</a:t>
            </a:r>
            <a:endParaRPr b="0" i="0" sz="1000" u="none" cap="none" strike="noStrike">
              <a:solidFill>
                <a:srgbClr val="000000"/>
              </a:solidFill>
              <a:latin typeface="Roboto"/>
              <a:ea typeface="Roboto"/>
              <a:cs typeface="Roboto"/>
              <a:sym typeface="Roboto"/>
            </a:endParaRPr>
          </a:p>
        </p:txBody>
      </p:sp>
      <p:sp>
        <p:nvSpPr>
          <p:cNvPr id="816" name="Google Shape;816;p39"/>
          <p:cNvSpPr txBox="1"/>
          <p:nvPr/>
        </p:nvSpPr>
        <p:spPr>
          <a:xfrm>
            <a:off x="2408075" y="2989225"/>
            <a:ext cx="9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Roboto"/>
                <a:ea typeface="Roboto"/>
                <a:cs typeface="Roboto"/>
                <a:sym typeface="Roboto"/>
              </a:rPr>
              <a:t>Yes</a:t>
            </a:r>
            <a:endParaRPr b="0" i="0" sz="800" u="none" cap="none" strike="noStrike">
              <a:solidFill>
                <a:srgbClr val="000000"/>
              </a:solidFill>
              <a:latin typeface="Roboto"/>
              <a:ea typeface="Roboto"/>
              <a:cs typeface="Roboto"/>
              <a:sym typeface="Roboto"/>
            </a:endParaRPr>
          </a:p>
        </p:txBody>
      </p:sp>
      <p:sp>
        <p:nvSpPr>
          <p:cNvPr id="817" name="Google Shape;817;p39"/>
          <p:cNvSpPr txBox="1"/>
          <p:nvPr/>
        </p:nvSpPr>
        <p:spPr>
          <a:xfrm>
            <a:off x="2959275" y="2116275"/>
            <a:ext cx="9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Roboto"/>
                <a:ea typeface="Roboto"/>
                <a:cs typeface="Roboto"/>
                <a:sym typeface="Roboto"/>
              </a:rPr>
              <a:t>No</a:t>
            </a:r>
            <a:endParaRPr b="0" i="0" sz="800" u="none" cap="none" strike="noStrike">
              <a:solidFill>
                <a:srgbClr val="000000"/>
              </a:solidFill>
              <a:latin typeface="Roboto"/>
              <a:ea typeface="Roboto"/>
              <a:cs typeface="Roboto"/>
              <a:sym typeface="Roboto"/>
            </a:endParaRPr>
          </a:p>
        </p:txBody>
      </p:sp>
      <p:sp>
        <p:nvSpPr>
          <p:cNvPr id="818" name="Google Shape;818;p39"/>
          <p:cNvSpPr txBox="1"/>
          <p:nvPr/>
        </p:nvSpPr>
        <p:spPr>
          <a:xfrm>
            <a:off x="546925" y="4423000"/>
            <a:ext cx="3972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Roboto"/>
                <a:ea typeface="Roboto"/>
                <a:cs typeface="Roboto"/>
                <a:sym typeface="Roboto"/>
              </a:rPr>
              <a:t>Total costs = produced &amp;  imported material  (in t) * carbon price (in €)</a:t>
            </a:r>
            <a:endParaRPr b="0" i="0" sz="800" u="none" cap="none" strike="noStrike">
              <a:solidFill>
                <a:srgbClr val="000000"/>
              </a:solidFill>
              <a:latin typeface="Roboto"/>
              <a:ea typeface="Roboto"/>
              <a:cs typeface="Roboto"/>
              <a:sym typeface="Roboto"/>
            </a:endParaRPr>
          </a:p>
        </p:txBody>
      </p:sp>
      <p:sp>
        <p:nvSpPr>
          <p:cNvPr id="819" name="Google Shape;819;p39"/>
          <p:cNvSpPr/>
          <p:nvPr/>
        </p:nvSpPr>
        <p:spPr>
          <a:xfrm flipH="1">
            <a:off x="5490875" y="595950"/>
            <a:ext cx="3653100" cy="4871400"/>
          </a:xfrm>
          <a:prstGeom prst="round1Rect">
            <a:avLst>
              <a:gd fmla="val 9302"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7F7F7"/>
              </a:solidFill>
              <a:latin typeface="Roboto"/>
              <a:ea typeface="Roboto"/>
              <a:cs typeface="Roboto"/>
              <a:sym typeface="Roboto"/>
            </a:endParaRPr>
          </a:p>
          <a:p>
            <a:pPr indent="-304800" lvl="0" marL="457200" marR="0" rtl="0" algn="l">
              <a:lnSpc>
                <a:spcPct val="115000"/>
              </a:lnSpc>
              <a:spcBef>
                <a:spcPts val="0"/>
              </a:spcBef>
              <a:spcAft>
                <a:spcPts val="0"/>
              </a:spcAft>
              <a:buClr>
                <a:srgbClr val="F7F7F7"/>
              </a:buClr>
              <a:buSzPts val="1200"/>
              <a:buFont typeface="Roboto"/>
              <a:buChar char="●"/>
            </a:pPr>
            <a:r>
              <a:rPr b="0" i="0" lang="en" sz="1200" u="none" cap="none" strike="noStrike">
                <a:solidFill>
                  <a:srgbClr val="F7F7F7"/>
                </a:solidFill>
                <a:latin typeface="Roboto"/>
                <a:ea typeface="Roboto"/>
                <a:cs typeface="Roboto"/>
                <a:sym typeface="Roboto"/>
              </a:rPr>
              <a:t>As shown in the graph companies outside the EU either fulfill the full scope of the EU-ETS pricing standards, or CBAM requires the importer to pay the difference between the local carbon price outside the EU and the EU-ETS carbon price</a:t>
            </a:r>
            <a:endParaRPr b="0" i="0" sz="1200" u="none" cap="none" strike="noStrike">
              <a:solidFill>
                <a:srgbClr val="F7F7F7"/>
              </a:solidFill>
              <a:latin typeface="Roboto"/>
              <a:ea typeface="Roboto"/>
              <a:cs typeface="Roboto"/>
              <a:sym typeface="Roboto"/>
            </a:endParaRPr>
          </a:p>
          <a:p>
            <a:pPr indent="-304800" lvl="0" marL="457200" marR="0" rtl="0" algn="l">
              <a:lnSpc>
                <a:spcPct val="115000"/>
              </a:lnSpc>
              <a:spcBef>
                <a:spcPts val="0"/>
              </a:spcBef>
              <a:spcAft>
                <a:spcPts val="0"/>
              </a:spcAft>
              <a:buClr>
                <a:srgbClr val="F7F7F7"/>
              </a:buClr>
              <a:buSzPts val="1200"/>
              <a:buFont typeface="Roboto"/>
              <a:buChar char="●"/>
            </a:pPr>
            <a:r>
              <a:rPr b="0" i="0" lang="en" sz="1200" u="none" cap="none" strike="noStrike">
                <a:solidFill>
                  <a:srgbClr val="F7F7F7"/>
                </a:solidFill>
                <a:latin typeface="Roboto"/>
                <a:ea typeface="Roboto"/>
                <a:cs typeface="Roboto"/>
                <a:sym typeface="Roboto"/>
              </a:rPr>
              <a:t>The actual price per tonne charged for the installation’s production processes and for the relevant precursors used in production should take into account:</a:t>
            </a:r>
            <a:endParaRPr b="0" i="0" sz="1200" u="none" cap="none" strike="noStrike">
              <a:solidFill>
                <a:srgbClr val="F7F7F7"/>
              </a:solidFill>
              <a:latin typeface="Roboto"/>
              <a:ea typeface="Roboto"/>
              <a:cs typeface="Roboto"/>
              <a:sym typeface="Roboto"/>
            </a:endParaRPr>
          </a:p>
          <a:p>
            <a:pPr indent="-304800" lvl="1" marL="914400" marR="0" rtl="0" algn="l">
              <a:lnSpc>
                <a:spcPct val="115000"/>
              </a:lnSpc>
              <a:spcBef>
                <a:spcPts val="0"/>
              </a:spcBef>
              <a:spcAft>
                <a:spcPts val="0"/>
              </a:spcAft>
              <a:buClr>
                <a:srgbClr val="F7F7F7"/>
              </a:buClr>
              <a:buSzPts val="1200"/>
              <a:buFont typeface="Roboto"/>
              <a:buChar char="○"/>
            </a:pPr>
            <a:r>
              <a:rPr b="0" i="0" lang="en" sz="1200" u="none" cap="none" strike="noStrike">
                <a:solidFill>
                  <a:srgbClr val="F7F7F7"/>
                </a:solidFill>
                <a:latin typeface="Roboto"/>
                <a:ea typeface="Roboto"/>
                <a:cs typeface="Roboto"/>
                <a:sym typeface="Roboto"/>
              </a:rPr>
              <a:t>The actual price of a tonne CO2e in the carbon pricing scheme in the jurisdiction;</a:t>
            </a:r>
            <a:endParaRPr b="0" i="0" sz="1200" u="none" cap="none" strike="noStrike">
              <a:solidFill>
                <a:srgbClr val="F7F7F7"/>
              </a:solidFill>
              <a:latin typeface="Roboto"/>
              <a:ea typeface="Roboto"/>
              <a:cs typeface="Roboto"/>
              <a:sym typeface="Roboto"/>
            </a:endParaRPr>
          </a:p>
          <a:p>
            <a:pPr indent="-304800" lvl="1" marL="914400" marR="0" rtl="0" algn="l">
              <a:lnSpc>
                <a:spcPct val="115000"/>
              </a:lnSpc>
              <a:spcBef>
                <a:spcPts val="0"/>
              </a:spcBef>
              <a:spcAft>
                <a:spcPts val="0"/>
              </a:spcAft>
              <a:buClr>
                <a:srgbClr val="F7F7F7"/>
              </a:buClr>
              <a:buSzPts val="1200"/>
              <a:buFont typeface="Roboto"/>
              <a:buChar char="○"/>
            </a:pPr>
            <a:r>
              <a:rPr b="0" i="0" lang="en" sz="1200" u="none" cap="none" strike="noStrike">
                <a:solidFill>
                  <a:srgbClr val="F7F7F7"/>
                </a:solidFill>
                <a:latin typeface="Roboto"/>
                <a:ea typeface="Roboto"/>
                <a:cs typeface="Roboto"/>
                <a:sym typeface="Roboto"/>
              </a:rPr>
              <a:t>The coverage of emissions of the production processes in the carbon pricing scheme (CBAM system boundaries)</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rgbClr val="F7F7F7"/>
              </a:solidFill>
              <a:latin typeface="Roboto"/>
              <a:ea typeface="Roboto"/>
              <a:cs typeface="Roboto"/>
              <a:sym typeface="Roboto"/>
            </a:endParaRPr>
          </a:p>
        </p:txBody>
      </p:sp>
      <p:sp>
        <p:nvSpPr>
          <p:cNvPr id="820" name="Google Shape;820;p39"/>
          <p:cNvSpPr txBox="1"/>
          <p:nvPr>
            <p:ph idx="1" type="body"/>
          </p:nvPr>
        </p:nvSpPr>
        <p:spPr>
          <a:xfrm>
            <a:off x="311700" y="1152475"/>
            <a:ext cx="5179200" cy="81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1100">
                <a:solidFill>
                  <a:schemeClr val="dk1"/>
                </a:solidFill>
              </a:rPr>
              <a:t>Within the data collection CBAM requires to report on the carbon pricing effective in the country of origin of the goods. Information on the carbon price paid is obligatory from mid-2025. Carbmee EIS</a:t>
            </a:r>
            <a:r>
              <a:rPr baseline="30000" lang="en" sz="1100">
                <a:solidFill>
                  <a:schemeClr val="dk1"/>
                </a:solidFill>
              </a:rPr>
              <a:t>TM</a:t>
            </a:r>
            <a:r>
              <a:rPr lang="en" sz="1100">
                <a:solidFill>
                  <a:schemeClr val="dk1"/>
                </a:solidFill>
              </a:rPr>
              <a:t> enables &amp; supports the data collection as of now. More details are shared in your 1:1 Supplier Training </a:t>
            </a:r>
            <a:endParaRPr sz="1100">
              <a:solidFill>
                <a:schemeClr val="dk1"/>
              </a:solidFill>
            </a:endParaRPr>
          </a:p>
        </p:txBody>
      </p:sp>
      <p:sp>
        <p:nvSpPr>
          <p:cNvPr id="821" name="Google Shape;821;p39"/>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822" name="Google Shape;822;p39"/>
          <p:cNvSpPr/>
          <p:nvPr/>
        </p:nvSpPr>
        <p:spPr>
          <a:xfrm>
            <a:off x="480500" y="2048413"/>
            <a:ext cx="1044300" cy="715800"/>
          </a:xfrm>
          <a:prstGeom prst="roundRect">
            <a:avLst>
              <a:gd fmla="val 16667" name="adj"/>
            </a:avLst>
          </a:prstGeom>
          <a:noFill/>
          <a:ln cap="flat" cmpd="sng" w="28575">
            <a:solidFill>
              <a:srgbClr val="FCD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3" name="Google Shape;823;p39"/>
          <p:cNvCxnSpPr/>
          <p:nvPr/>
        </p:nvCxnSpPr>
        <p:spPr>
          <a:xfrm>
            <a:off x="1004900" y="2834125"/>
            <a:ext cx="600" cy="398100"/>
          </a:xfrm>
          <a:prstGeom prst="straightConnector1">
            <a:avLst/>
          </a:prstGeom>
          <a:noFill/>
          <a:ln cap="flat" cmpd="sng" w="28575">
            <a:solidFill>
              <a:srgbClr val="FCD000"/>
            </a:solidFill>
            <a:prstDash val="dot"/>
            <a:round/>
            <a:headEnd len="sm" w="sm" type="none"/>
            <a:tailEnd len="sm" w="sm" type="none"/>
          </a:ln>
        </p:spPr>
      </p:cxnSp>
      <p:sp>
        <p:nvSpPr>
          <p:cNvPr id="824" name="Google Shape;824;p39"/>
          <p:cNvSpPr txBox="1"/>
          <p:nvPr/>
        </p:nvSpPr>
        <p:spPr>
          <a:xfrm>
            <a:off x="769450" y="3134775"/>
            <a:ext cx="562800" cy="22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800" u="none" cap="none" strike="noStrike">
                <a:solidFill>
                  <a:srgbClr val="3C78D8"/>
                </a:solidFill>
                <a:latin typeface="Roboto"/>
                <a:ea typeface="Roboto"/>
                <a:cs typeface="Roboto"/>
                <a:sym typeface="Roboto"/>
              </a:rPr>
              <a:t>Supplier</a:t>
            </a:r>
            <a:endParaRPr b="1" i="0" sz="800" u="none" cap="none" strike="noStrike">
              <a:solidFill>
                <a:srgbClr val="3C78D8"/>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828" name="Shape 828"/>
        <p:cNvGrpSpPr/>
        <p:nvPr/>
      </p:nvGrpSpPr>
      <p:grpSpPr>
        <a:xfrm>
          <a:off x="0" y="0"/>
          <a:ext cx="0" cy="0"/>
          <a:chOff x="0" y="0"/>
          <a:chExt cx="0" cy="0"/>
        </a:xfrm>
      </p:grpSpPr>
      <p:pic>
        <p:nvPicPr>
          <p:cNvPr id="829" name="Google Shape;829;g2d3c1dad24d_0_0"/>
          <p:cNvPicPr preferRelativeResize="0"/>
          <p:nvPr/>
        </p:nvPicPr>
        <p:blipFill rotWithShape="1">
          <a:blip r:embed="rId3">
            <a:alphaModFix/>
          </a:blip>
          <a:srcRect b="35333" l="40479" r="0" t="8385"/>
          <a:stretch/>
        </p:blipFill>
        <p:spPr>
          <a:xfrm flipH="1">
            <a:off x="5085300" y="0"/>
            <a:ext cx="4058700" cy="5143500"/>
          </a:xfrm>
          <a:prstGeom prst="round1Rect">
            <a:avLst>
              <a:gd fmla="val 17769" name="adj"/>
            </a:avLst>
          </a:prstGeom>
          <a:noFill/>
          <a:ln>
            <a:noFill/>
          </a:ln>
        </p:spPr>
      </p:pic>
      <p:sp>
        <p:nvSpPr>
          <p:cNvPr id="830" name="Google Shape;830;g2d3c1dad24d_0_0"/>
          <p:cNvSpPr txBox="1"/>
          <p:nvPr/>
        </p:nvSpPr>
        <p:spPr>
          <a:xfrm>
            <a:off x="7574949" y="47653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FFFFFF"/>
                </a:solidFill>
                <a:latin typeface="Roboto Light"/>
                <a:ea typeface="Roboto Light"/>
                <a:cs typeface="Roboto Light"/>
                <a:sym typeface="Roboto Light"/>
              </a:rPr>
              <a:t>© carbmee, 2024. All rights reserved.</a:t>
            </a:r>
            <a:endParaRPr b="0" i="0" sz="500" u="none" cap="none" strike="noStrike">
              <a:solidFill>
                <a:srgbClr val="FFFFFF"/>
              </a:solidFill>
              <a:latin typeface="Roboto Light"/>
              <a:ea typeface="Roboto Light"/>
              <a:cs typeface="Roboto Light"/>
              <a:sym typeface="Roboto Light"/>
            </a:endParaRPr>
          </a:p>
        </p:txBody>
      </p:sp>
      <p:sp>
        <p:nvSpPr>
          <p:cNvPr id="831" name="Google Shape;831;g2d3c1dad24d_0_0"/>
          <p:cNvSpPr txBox="1"/>
          <p:nvPr/>
        </p:nvSpPr>
        <p:spPr>
          <a:xfrm>
            <a:off x="436625" y="2110975"/>
            <a:ext cx="3800100" cy="1358700"/>
          </a:xfrm>
          <a:prstGeom prst="rect">
            <a:avLst/>
          </a:prstGeom>
          <a:noFill/>
          <a:ln>
            <a:noFill/>
          </a:ln>
        </p:spPr>
        <p:txBody>
          <a:bodyPr anchorCtr="0" anchor="t" bIns="41575" lIns="41575" spcFirstLastPara="1" rIns="41575" wrap="square" tIns="41575">
            <a:noAutofit/>
          </a:bodyPr>
          <a:lstStyle/>
          <a:p>
            <a:pPr indent="0" lvl="0" marL="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lt1"/>
              </a:solidFill>
              <a:latin typeface="Montserrat"/>
              <a:ea typeface="Montserrat"/>
              <a:cs typeface="Montserrat"/>
              <a:sym typeface="Montserrat"/>
            </a:endParaRPr>
          </a:p>
        </p:txBody>
      </p:sp>
      <p:pic>
        <p:nvPicPr>
          <p:cNvPr id="832" name="Google Shape;832;g2d3c1dad24d_0_0"/>
          <p:cNvPicPr preferRelativeResize="0"/>
          <p:nvPr/>
        </p:nvPicPr>
        <p:blipFill rotWithShape="1">
          <a:blip r:embed="rId4">
            <a:alphaModFix/>
          </a:blip>
          <a:srcRect b="0" l="0" r="0" t="0"/>
          <a:stretch/>
        </p:blipFill>
        <p:spPr>
          <a:xfrm>
            <a:off x="8013375" y="229299"/>
            <a:ext cx="903854" cy="216700"/>
          </a:xfrm>
          <a:prstGeom prst="rect">
            <a:avLst/>
          </a:prstGeom>
          <a:noFill/>
          <a:ln>
            <a:noFill/>
          </a:ln>
        </p:spPr>
      </p:pic>
      <p:sp>
        <p:nvSpPr>
          <p:cNvPr id="833" name="Google Shape;833;g2d3c1dad24d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Platform demo</a:t>
            </a:r>
            <a:endParaRPr>
              <a:solidFill>
                <a:schemeClr val="lt1"/>
              </a:solidFill>
            </a:endParaRPr>
          </a:p>
        </p:txBody>
      </p:sp>
      <p:sp>
        <p:nvSpPr>
          <p:cNvPr id="834" name="Google Shape;834;g2d3c1dad24d_0_0"/>
          <p:cNvSpPr txBox="1"/>
          <p:nvPr/>
        </p:nvSpPr>
        <p:spPr>
          <a:xfrm>
            <a:off x="450239" y="1389569"/>
            <a:ext cx="4026000" cy="307800"/>
          </a:xfrm>
          <a:prstGeom prst="rect">
            <a:avLst/>
          </a:prstGeom>
          <a:noFill/>
          <a:ln>
            <a:noFill/>
          </a:ln>
        </p:spPr>
        <p:txBody>
          <a:bodyPr anchorCtr="0" anchor="t" bIns="91425" lIns="0" spcFirstLastPara="1" rIns="91425" wrap="square" tIns="0">
            <a:spAutoFit/>
          </a:bodyPr>
          <a:lstStyle/>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35" name="Google Shape;835;g2d3c1dad24d_0_0"/>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eabbe85b61_1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How-to guide for Zoom</a:t>
            </a:r>
            <a:endParaRPr/>
          </a:p>
        </p:txBody>
      </p:sp>
      <p:grpSp>
        <p:nvGrpSpPr>
          <p:cNvPr id="204" name="Google Shape;204;g2eabbe85b61_1_0"/>
          <p:cNvGrpSpPr/>
          <p:nvPr/>
        </p:nvGrpSpPr>
        <p:grpSpPr>
          <a:xfrm>
            <a:off x="517864" y="1297647"/>
            <a:ext cx="6865014" cy="5143310"/>
            <a:chOff x="4661300" y="1054100"/>
            <a:chExt cx="5922200" cy="5156200"/>
          </a:xfrm>
        </p:grpSpPr>
        <p:sp>
          <p:nvSpPr>
            <p:cNvPr id="205" name="Google Shape;205;g2eabbe85b61_1_0"/>
            <p:cNvSpPr/>
            <p:nvPr/>
          </p:nvSpPr>
          <p:spPr>
            <a:xfrm>
              <a:off x="5321800" y="1054100"/>
              <a:ext cx="5261700" cy="4149600"/>
            </a:xfrm>
            <a:prstGeom prst="roundRect">
              <a:avLst>
                <a:gd fmla="val 4126" name="adj"/>
              </a:avLst>
            </a:prstGeom>
            <a:solidFill>
              <a:srgbClr val="47CFE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2eabbe85b61_1_0"/>
            <p:cNvSpPr/>
            <p:nvPr/>
          </p:nvSpPr>
          <p:spPr>
            <a:xfrm>
              <a:off x="9156700" y="1054100"/>
              <a:ext cx="1149600" cy="45975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2eabbe85b61_1_0"/>
            <p:cNvSpPr/>
            <p:nvPr/>
          </p:nvSpPr>
          <p:spPr>
            <a:xfrm rot="-5400000">
              <a:off x="6426650" y="3378150"/>
              <a:ext cx="1066800" cy="45975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8" name="Google Shape;208;g2eabbe85b61_1_0"/>
          <p:cNvSpPr/>
          <p:nvPr/>
        </p:nvSpPr>
        <p:spPr>
          <a:xfrm>
            <a:off x="1480150" y="1304825"/>
            <a:ext cx="6281400" cy="4149600"/>
          </a:xfrm>
          <a:prstGeom prst="roundRect">
            <a:avLst>
              <a:gd fmla="val 4126" name="adj"/>
            </a:avLst>
          </a:prstGeom>
          <a:solidFill>
            <a:srgbClr val="02487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eabbe85b61_1_0"/>
          <p:cNvSpPr txBox="1"/>
          <p:nvPr/>
        </p:nvSpPr>
        <p:spPr>
          <a:xfrm>
            <a:off x="2499850" y="1537950"/>
            <a:ext cx="2957100" cy="215400"/>
          </a:xfrm>
          <a:prstGeom prst="rect">
            <a:avLst/>
          </a:prstGeom>
          <a:noFill/>
          <a:ln>
            <a:noFill/>
          </a:ln>
        </p:spPr>
        <p:txBody>
          <a:bodyPr anchorCtr="0" anchor="t" bIns="91425" lIns="0" spcFirstLastPara="1" rIns="91425" wrap="square" tIns="0">
            <a:spAutoFit/>
          </a:bodyPr>
          <a:lstStyle/>
          <a:p>
            <a:pPr indent="0" lvl="0" marL="0" marR="0" rtl="0" algn="l">
              <a:lnSpc>
                <a:spcPct val="115000"/>
              </a:lnSpc>
              <a:spcBef>
                <a:spcPts val="0"/>
              </a:spcBef>
              <a:spcAft>
                <a:spcPts val="0"/>
              </a:spcAft>
              <a:buClr>
                <a:srgbClr val="000000"/>
              </a:buClr>
              <a:buSzPts val="1100"/>
              <a:buFont typeface="Arial"/>
              <a:buNone/>
            </a:pPr>
            <a:r>
              <a:t/>
            </a:r>
            <a:endParaRPr b="1" i="0" sz="800" u="none" cap="none" strike="noStrike">
              <a:solidFill>
                <a:srgbClr val="47CFE2"/>
              </a:solidFill>
              <a:latin typeface="Roboto"/>
              <a:ea typeface="Roboto"/>
              <a:cs typeface="Roboto"/>
              <a:sym typeface="Roboto"/>
            </a:endParaRPr>
          </a:p>
        </p:txBody>
      </p:sp>
      <p:sp>
        <p:nvSpPr>
          <p:cNvPr id="210" name="Google Shape;210;g2eabbe85b61_1_0"/>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11" name="Google Shape;211;g2eabbe85b61_1_0"/>
          <p:cNvPicPr preferRelativeResize="0"/>
          <p:nvPr/>
        </p:nvPicPr>
        <p:blipFill rotWithShape="1">
          <a:blip r:embed="rId3">
            <a:alphaModFix/>
          </a:blip>
          <a:srcRect b="0" l="0" r="2467" t="1536"/>
          <a:stretch/>
        </p:blipFill>
        <p:spPr>
          <a:xfrm>
            <a:off x="2185250" y="1628112"/>
            <a:ext cx="1842475" cy="2689576"/>
          </a:xfrm>
          <a:prstGeom prst="rect">
            <a:avLst/>
          </a:prstGeom>
          <a:noFill/>
          <a:ln>
            <a:noFill/>
          </a:ln>
        </p:spPr>
      </p:pic>
      <p:pic>
        <p:nvPicPr>
          <p:cNvPr id="212" name="Google Shape;212;g2eabbe85b61_1_0"/>
          <p:cNvPicPr preferRelativeResize="0"/>
          <p:nvPr/>
        </p:nvPicPr>
        <p:blipFill rotWithShape="1">
          <a:blip r:embed="rId4">
            <a:alphaModFix/>
          </a:blip>
          <a:srcRect b="0" l="0" r="0" t="0"/>
          <a:stretch/>
        </p:blipFill>
        <p:spPr>
          <a:xfrm>
            <a:off x="5099325" y="1628100"/>
            <a:ext cx="1842474" cy="2689599"/>
          </a:xfrm>
          <a:prstGeom prst="rect">
            <a:avLst/>
          </a:prstGeom>
          <a:noFill/>
          <a:ln>
            <a:noFill/>
          </a:ln>
        </p:spPr>
      </p:pic>
      <p:pic>
        <p:nvPicPr>
          <p:cNvPr id="213" name="Google Shape;213;g2eabbe85b61_1_0"/>
          <p:cNvPicPr preferRelativeResize="0"/>
          <p:nvPr/>
        </p:nvPicPr>
        <p:blipFill rotWithShape="1">
          <a:blip r:embed="rId5">
            <a:alphaModFix/>
          </a:blip>
          <a:srcRect b="15496" l="0" r="0" t="0"/>
          <a:stretch/>
        </p:blipFill>
        <p:spPr>
          <a:xfrm>
            <a:off x="2185250" y="4544300"/>
            <a:ext cx="4756550" cy="527275"/>
          </a:xfrm>
          <a:prstGeom prst="rect">
            <a:avLst/>
          </a:prstGeom>
          <a:solidFill>
            <a:srgbClr val="024873"/>
          </a:solidFill>
          <a:ln>
            <a:noFill/>
          </a:ln>
        </p:spPr>
      </p:pic>
      <p:sp>
        <p:nvSpPr>
          <p:cNvPr id="214" name="Google Shape;214;g2eabbe85b61_1_0"/>
          <p:cNvSpPr/>
          <p:nvPr/>
        </p:nvSpPr>
        <p:spPr>
          <a:xfrm>
            <a:off x="3429225" y="4616100"/>
            <a:ext cx="548700" cy="5274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2eabbe85b61_1_0"/>
          <p:cNvSpPr/>
          <p:nvPr/>
        </p:nvSpPr>
        <p:spPr>
          <a:xfrm>
            <a:off x="4550625" y="4616088"/>
            <a:ext cx="548700" cy="527400"/>
          </a:xfrm>
          <a:prstGeom prst="rect">
            <a:avLst/>
          </a:pr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Next steps</a:t>
            </a:r>
            <a:endParaRPr/>
          </a:p>
        </p:txBody>
      </p:sp>
      <p:grpSp>
        <p:nvGrpSpPr>
          <p:cNvPr id="841" name="Google Shape;841;p40"/>
          <p:cNvGrpSpPr/>
          <p:nvPr/>
        </p:nvGrpSpPr>
        <p:grpSpPr>
          <a:xfrm>
            <a:off x="-4900" y="1339750"/>
            <a:ext cx="9153900" cy="3803850"/>
            <a:chOff x="-4900" y="1339750"/>
            <a:chExt cx="9153900" cy="3803850"/>
          </a:xfrm>
        </p:grpSpPr>
        <p:sp>
          <p:nvSpPr>
            <p:cNvPr id="842" name="Google Shape;842;p40"/>
            <p:cNvSpPr/>
            <p:nvPr/>
          </p:nvSpPr>
          <p:spPr>
            <a:xfrm>
              <a:off x="-4900" y="1742200"/>
              <a:ext cx="9153900" cy="3401400"/>
            </a:xfrm>
            <a:prstGeom prst="round1Rect">
              <a:avLst>
                <a:gd fmla="val 18027"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40"/>
            <p:cNvSpPr/>
            <p:nvPr/>
          </p:nvSpPr>
          <p:spPr>
            <a:xfrm>
              <a:off x="-2750" y="1339750"/>
              <a:ext cx="3660000" cy="400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4" name="Google Shape;844;p40"/>
          <p:cNvGrpSpPr/>
          <p:nvPr/>
        </p:nvGrpSpPr>
        <p:grpSpPr>
          <a:xfrm>
            <a:off x="-4900" y="1339750"/>
            <a:ext cx="9153900" cy="3803850"/>
            <a:chOff x="-4900" y="1339750"/>
            <a:chExt cx="9153900" cy="3803850"/>
          </a:xfrm>
        </p:grpSpPr>
        <p:sp>
          <p:nvSpPr>
            <p:cNvPr id="845" name="Google Shape;845;p40"/>
            <p:cNvSpPr/>
            <p:nvPr/>
          </p:nvSpPr>
          <p:spPr>
            <a:xfrm>
              <a:off x="-4900" y="1742200"/>
              <a:ext cx="9153900" cy="3401400"/>
            </a:xfrm>
            <a:prstGeom prst="round1Rect">
              <a:avLst>
                <a:gd fmla="val 18027"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40"/>
            <p:cNvSpPr/>
            <p:nvPr/>
          </p:nvSpPr>
          <p:spPr>
            <a:xfrm>
              <a:off x="-2750" y="1339750"/>
              <a:ext cx="3660000" cy="400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7" name="Google Shape;847;p40"/>
          <p:cNvSpPr txBox="1"/>
          <p:nvPr>
            <p:ph idx="1" type="body"/>
          </p:nvPr>
        </p:nvSpPr>
        <p:spPr>
          <a:xfrm>
            <a:off x="2457747" y="2390225"/>
            <a:ext cx="849300" cy="498600"/>
          </a:xfrm>
          <a:prstGeom prst="rect">
            <a:avLst/>
          </a:prstGeom>
          <a:noFill/>
          <a:ln>
            <a:noFill/>
          </a:ln>
        </p:spPr>
        <p:txBody>
          <a:bodyPr anchorCtr="0" anchor="t" bIns="91425" lIns="182875" spcFirstLastPara="1" rIns="91425" wrap="square" tIns="91425">
            <a:noAutofit/>
          </a:bodyPr>
          <a:lstStyle/>
          <a:p>
            <a:pPr indent="0" lvl="0" marL="0" rtl="0" algn="l">
              <a:lnSpc>
                <a:spcPct val="115000"/>
              </a:lnSpc>
              <a:spcBef>
                <a:spcPts val="0"/>
              </a:spcBef>
              <a:spcAft>
                <a:spcPts val="0"/>
              </a:spcAft>
              <a:buSzPts val="1800"/>
              <a:buNone/>
            </a:pPr>
            <a:r>
              <a:rPr lang="en" sz="4000">
                <a:solidFill>
                  <a:schemeClr val="lt1"/>
                </a:solidFill>
                <a:latin typeface="Roboto Light"/>
                <a:ea typeface="Roboto Light"/>
                <a:cs typeface="Roboto Light"/>
                <a:sym typeface="Roboto Light"/>
              </a:rPr>
              <a:t>02</a:t>
            </a:r>
            <a:endParaRPr sz="4000">
              <a:solidFill>
                <a:schemeClr val="lt1"/>
              </a:solidFill>
              <a:latin typeface="Roboto Light"/>
              <a:ea typeface="Roboto Light"/>
              <a:cs typeface="Roboto Light"/>
              <a:sym typeface="Roboto Light"/>
            </a:endParaRPr>
          </a:p>
        </p:txBody>
      </p:sp>
      <p:sp>
        <p:nvSpPr>
          <p:cNvPr id="848" name="Google Shape;848;p40"/>
          <p:cNvSpPr txBox="1"/>
          <p:nvPr>
            <p:ph idx="1" type="body"/>
          </p:nvPr>
        </p:nvSpPr>
        <p:spPr>
          <a:xfrm>
            <a:off x="922677" y="3101675"/>
            <a:ext cx="1290600" cy="28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000">
                <a:solidFill>
                  <a:schemeClr val="lt1"/>
                </a:solidFill>
                <a:latin typeface="Roboto"/>
                <a:ea typeface="Roboto"/>
                <a:cs typeface="Roboto"/>
                <a:sym typeface="Roboto"/>
              </a:rPr>
              <a:t>Attended a training webinar - part 1</a:t>
            </a:r>
            <a:endParaRPr b="1" sz="1000">
              <a:solidFill>
                <a:schemeClr val="lt1"/>
              </a:solidFill>
              <a:latin typeface="Roboto"/>
              <a:ea typeface="Roboto"/>
              <a:cs typeface="Roboto"/>
              <a:sym typeface="Roboto"/>
            </a:endParaRPr>
          </a:p>
        </p:txBody>
      </p:sp>
      <p:sp>
        <p:nvSpPr>
          <p:cNvPr id="849" name="Google Shape;849;p40"/>
          <p:cNvSpPr txBox="1"/>
          <p:nvPr>
            <p:ph idx="1" type="body"/>
          </p:nvPr>
        </p:nvSpPr>
        <p:spPr>
          <a:xfrm>
            <a:off x="2568100" y="3101675"/>
            <a:ext cx="1113300" cy="28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800">
                <a:solidFill>
                  <a:schemeClr val="lt1"/>
                </a:solidFill>
              </a:rPr>
              <a:t>Data Collection email and </a:t>
            </a:r>
            <a:r>
              <a:rPr b="1" lang="en" sz="800">
                <a:solidFill>
                  <a:schemeClr val="lt1"/>
                </a:solidFill>
                <a:latin typeface="Roboto"/>
                <a:ea typeface="Roboto"/>
                <a:cs typeface="Roboto"/>
                <a:sym typeface="Roboto"/>
              </a:rPr>
              <a:t>Attend 1:1 training - part 2  </a:t>
            </a:r>
            <a:endParaRPr b="1" sz="8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b="1" sz="1000">
              <a:solidFill>
                <a:schemeClr val="lt1"/>
              </a:solidFill>
              <a:latin typeface="Roboto"/>
              <a:ea typeface="Roboto"/>
              <a:cs typeface="Roboto"/>
              <a:sym typeface="Roboto"/>
            </a:endParaRPr>
          </a:p>
        </p:txBody>
      </p:sp>
      <p:sp>
        <p:nvSpPr>
          <p:cNvPr id="850" name="Google Shape;850;p40"/>
          <p:cNvSpPr txBox="1"/>
          <p:nvPr>
            <p:ph idx="1" type="body"/>
          </p:nvPr>
        </p:nvSpPr>
        <p:spPr>
          <a:xfrm>
            <a:off x="4131100" y="3101675"/>
            <a:ext cx="1449900" cy="28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000">
                <a:solidFill>
                  <a:schemeClr val="lt1"/>
                </a:solidFill>
                <a:latin typeface="Roboto"/>
                <a:ea typeface="Roboto"/>
                <a:cs typeface="Roboto"/>
                <a:sym typeface="Roboto"/>
              </a:rPr>
              <a:t>Access carbmee EIS</a:t>
            </a:r>
            <a:r>
              <a:rPr b="1" baseline="30000" lang="en" sz="1000">
                <a:solidFill>
                  <a:schemeClr val="lt1"/>
                </a:solidFill>
                <a:latin typeface="Roboto"/>
                <a:ea typeface="Roboto"/>
                <a:cs typeface="Roboto"/>
                <a:sym typeface="Roboto"/>
              </a:rPr>
              <a:t>TM</a:t>
            </a:r>
            <a:endParaRPr b="1" baseline="30000" sz="10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b="1" sz="10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b="1" sz="1000">
              <a:solidFill>
                <a:schemeClr val="lt1"/>
              </a:solidFill>
              <a:latin typeface="Roboto"/>
              <a:ea typeface="Roboto"/>
              <a:cs typeface="Roboto"/>
              <a:sym typeface="Roboto"/>
            </a:endParaRPr>
          </a:p>
        </p:txBody>
      </p:sp>
      <p:sp>
        <p:nvSpPr>
          <p:cNvPr id="851" name="Google Shape;851;p40"/>
          <p:cNvSpPr txBox="1"/>
          <p:nvPr>
            <p:ph idx="1" type="body"/>
          </p:nvPr>
        </p:nvSpPr>
        <p:spPr>
          <a:xfrm>
            <a:off x="5684071" y="3101665"/>
            <a:ext cx="1653300" cy="28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000">
                <a:solidFill>
                  <a:schemeClr val="lt1"/>
                </a:solidFill>
                <a:latin typeface="Roboto"/>
                <a:ea typeface="Roboto"/>
                <a:cs typeface="Roboto"/>
                <a:sym typeface="Roboto"/>
              </a:rPr>
              <a:t>Follow the tutorials</a:t>
            </a:r>
            <a:endParaRPr b="1" sz="1000">
              <a:solidFill>
                <a:schemeClr val="lt1"/>
              </a:solidFill>
              <a:latin typeface="Roboto"/>
              <a:ea typeface="Roboto"/>
              <a:cs typeface="Roboto"/>
              <a:sym typeface="Roboto"/>
            </a:endParaRPr>
          </a:p>
        </p:txBody>
      </p:sp>
      <p:sp>
        <p:nvSpPr>
          <p:cNvPr id="852" name="Google Shape;852;p40"/>
          <p:cNvSpPr txBox="1"/>
          <p:nvPr>
            <p:ph idx="1" type="body"/>
          </p:nvPr>
        </p:nvSpPr>
        <p:spPr>
          <a:xfrm>
            <a:off x="2546191" y="3599225"/>
            <a:ext cx="1449900" cy="7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900">
                <a:solidFill>
                  <a:schemeClr val="lt1"/>
                </a:solidFill>
                <a:latin typeface="Roboto"/>
                <a:ea typeface="Roboto"/>
                <a:cs typeface="Roboto"/>
                <a:sym typeface="Roboto"/>
              </a:rPr>
              <a:t>You will soon be invited and have the option to attend</a:t>
            </a:r>
            <a:r>
              <a:rPr lang="en" sz="900">
                <a:solidFill>
                  <a:schemeClr val="lt1"/>
                </a:solidFill>
              </a:rPr>
              <a:t> </a:t>
            </a:r>
            <a:r>
              <a:rPr lang="en" sz="900">
                <a:solidFill>
                  <a:schemeClr val="lt1"/>
                </a:solidFill>
                <a:latin typeface="Roboto"/>
                <a:ea typeface="Roboto"/>
                <a:cs typeface="Roboto"/>
                <a:sym typeface="Roboto"/>
              </a:rPr>
              <a:t>another training, that is a step by step guide.</a:t>
            </a:r>
            <a:endParaRPr sz="9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sz="9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sz="900">
              <a:solidFill>
                <a:schemeClr val="lt1"/>
              </a:solidFill>
              <a:latin typeface="Roboto"/>
              <a:ea typeface="Roboto"/>
              <a:cs typeface="Roboto"/>
              <a:sym typeface="Roboto"/>
            </a:endParaRPr>
          </a:p>
        </p:txBody>
      </p:sp>
      <p:sp>
        <p:nvSpPr>
          <p:cNvPr id="853" name="Google Shape;853;p40"/>
          <p:cNvSpPr txBox="1"/>
          <p:nvPr>
            <p:ph idx="1" type="body"/>
          </p:nvPr>
        </p:nvSpPr>
        <p:spPr>
          <a:xfrm>
            <a:off x="4126076" y="3562588"/>
            <a:ext cx="1290600" cy="7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900">
                <a:solidFill>
                  <a:schemeClr val="lt1"/>
                </a:solidFill>
                <a:latin typeface="Roboto"/>
                <a:ea typeface="Roboto"/>
                <a:cs typeface="Roboto"/>
                <a:sym typeface="Roboto"/>
              </a:rPr>
              <a:t>You will be invited to create an account using the carbmee platform.</a:t>
            </a:r>
            <a:endParaRPr sz="9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sz="9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sz="900">
              <a:solidFill>
                <a:schemeClr val="lt1"/>
              </a:solidFill>
              <a:latin typeface="Roboto"/>
              <a:ea typeface="Roboto"/>
              <a:cs typeface="Roboto"/>
              <a:sym typeface="Roboto"/>
            </a:endParaRPr>
          </a:p>
        </p:txBody>
      </p:sp>
      <p:sp>
        <p:nvSpPr>
          <p:cNvPr id="854" name="Google Shape;854;p40"/>
          <p:cNvSpPr txBox="1"/>
          <p:nvPr>
            <p:ph idx="1" type="body"/>
          </p:nvPr>
        </p:nvSpPr>
        <p:spPr>
          <a:xfrm>
            <a:off x="5684075" y="3562600"/>
            <a:ext cx="1485900" cy="81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900">
                <a:solidFill>
                  <a:schemeClr val="lt1"/>
                </a:solidFill>
                <a:latin typeface="Roboto"/>
                <a:ea typeface="Roboto"/>
                <a:cs typeface="Roboto"/>
                <a:sym typeface="Roboto"/>
              </a:rPr>
              <a:t>Use the guided tutorial to learn the basics of how to use the platform.</a:t>
            </a:r>
            <a:endParaRPr sz="900">
              <a:solidFill>
                <a:schemeClr val="lt1"/>
              </a:solidFill>
              <a:latin typeface="Roboto"/>
              <a:ea typeface="Roboto"/>
              <a:cs typeface="Roboto"/>
              <a:sym typeface="Roboto"/>
            </a:endParaRPr>
          </a:p>
        </p:txBody>
      </p:sp>
      <p:cxnSp>
        <p:nvCxnSpPr>
          <p:cNvPr id="855" name="Google Shape;855;p40"/>
          <p:cNvCxnSpPr/>
          <p:nvPr/>
        </p:nvCxnSpPr>
        <p:spPr>
          <a:xfrm rot="10800000">
            <a:off x="1026125" y="4519300"/>
            <a:ext cx="7200600" cy="0"/>
          </a:xfrm>
          <a:prstGeom prst="straightConnector1">
            <a:avLst/>
          </a:prstGeom>
          <a:noFill/>
          <a:ln cap="flat" cmpd="sng" w="19050">
            <a:solidFill>
              <a:schemeClr val="lt1"/>
            </a:solidFill>
            <a:prstDash val="solid"/>
            <a:round/>
            <a:headEnd len="med" w="med" type="triangle"/>
            <a:tailEnd len="sm" w="sm" type="none"/>
          </a:ln>
        </p:spPr>
      </p:cxnSp>
      <p:sp>
        <p:nvSpPr>
          <p:cNvPr id="856" name="Google Shape;856;p40"/>
          <p:cNvSpPr txBox="1"/>
          <p:nvPr>
            <p:ph idx="1" type="body"/>
          </p:nvPr>
        </p:nvSpPr>
        <p:spPr>
          <a:xfrm>
            <a:off x="4016847" y="2390225"/>
            <a:ext cx="849300" cy="498600"/>
          </a:xfrm>
          <a:prstGeom prst="rect">
            <a:avLst/>
          </a:prstGeom>
          <a:noFill/>
          <a:ln>
            <a:noFill/>
          </a:ln>
        </p:spPr>
        <p:txBody>
          <a:bodyPr anchorCtr="0" anchor="t" bIns="91425" lIns="182875" spcFirstLastPara="1" rIns="91425" wrap="square" tIns="91425">
            <a:noAutofit/>
          </a:bodyPr>
          <a:lstStyle/>
          <a:p>
            <a:pPr indent="0" lvl="0" marL="0" rtl="0" algn="l">
              <a:lnSpc>
                <a:spcPct val="115000"/>
              </a:lnSpc>
              <a:spcBef>
                <a:spcPts val="0"/>
              </a:spcBef>
              <a:spcAft>
                <a:spcPts val="0"/>
              </a:spcAft>
              <a:buSzPts val="1800"/>
              <a:buNone/>
            </a:pPr>
            <a:r>
              <a:rPr lang="en" sz="4000">
                <a:solidFill>
                  <a:schemeClr val="lt1"/>
                </a:solidFill>
                <a:latin typeface="Roboto Light"/>
                <a:ea typeface="Roboto Light"/>
                <a:cs typeface="Roboto Light"/>
                <a:sym typeface="Roboto Light"/>
              </a:rPr>
              <a:t>03</a:t>
            </a:r>
            <a:endParaRPr sz="4000">
              <a:solidFill>
                <a:schemeClr val="lt1"/>
              </a:solidFill>
              <a:latin typeface="Roboto Light"/>
              <a:ea typeface="Roboto Light"/>
              <a:cs typeface="Roboto Light"/>
              <a:sym typeface="Roboto Light"/>
            </a:endParaRPr>
          </a:p>
        </p:txBody>
      </p:sp>
      <p:sp>
        <p:nvSpPr>
          <p:cNvPr id="857" name="Google Shape;857;p40"/>
          <p:cNvSpPr txBox="1"/>
          <p:nvPr>
            <p:ph idx="1" type="body"/>
          </p:nvPr>
        </p:nvSpPr>
        <p:spPr>
          <a:xfrm>
            <a:off x="5559749" y="2390225"/>
            <a:ext cx="849300" cy="498600"/>
          </a:xfrm>
          <a:prstGeom prst="rect">
            <a:avLst/>
          </a:prstGeom>
          <a:noFill/>
          <a:ln>
            <a:noFill/>
          </a:ln>
        </p:spPr>
        <p:txBody>
          <a:bodyPr anchorCtr="0" anchor="t" bIns="91425" lIns="182875" spcFirstLastPara="1" rIns="91425" wrap="square" tIns="91425">
            <a:noAutofit/>
          </a:bodyPr>
          <a:lstStyle/>
          <a:p>
            <a:pPr indent="0" lvl="0" marL="0" rtl="0" algn="l">
              <a:lnSpc>
                <a:spcPct val="115000"/>
              </a:lnSpc>
              <a:spcBef>
                <a:spcPts val="0"/>
              </a:spcBef>
              <a:spcAft>
                <a:spcPts val="0"/>
              </a:spcAft>
              <a:buSzPts val="1800"/>
              <a:buNone/>
            </a:pPr>
            <a:r>
              <a:rPr lang="en" sz="4000">
                <a:solidFill>
                  <a:schemeClr val="lt1"/>
                </a:solidFill>
                <a:latin typeface="Roboto Light"/>
                <a:ea typeface="Roboto Light"/>
                <a:cs typeface="Roboto Light"/>
                <a:sym typeface="Roboto Light"/>
              </a:rPr>
              <a:t>04</a:t>
            </a:r>
            <a:endParaRPr sz="4000">
              <a:solidFill>
                <a:schemeClr val="lt1"/>
              </a:solidFill>
              <a:latin typeface="Roboto Light"/>
              <a:ea typeface="Roboto Light"/>
              <a:cs typeface="Roboto Light"/>
              <a:sym typeface="Roboto Light"/>
            </a:endParaRPr>
          </a:p>
        </p:txBody>
      </p:sp>
      <p:sp>
        <p:nvSpPr>
          <p:cNvPr id="858" name="Google Shape;858;p40"/>
          <p:cNvSpPr txBox="1"/>
          <p:nvPr>
            <p:ph idx="1" type="body"/>
          </p:nvPr>
        </p:nvSpPr>
        <p:spPr>
          <a:xfrm>
            <a:off x="813620" y="2390225"/>
            <a:ext cx="849300" cy="498600"/>
          </a:xfrm>
          <a:prstGeom prst="rect">
            <a:avLst/>
          </a:prstGeom>
          <a:noFill/>
          <a:ln>
            <a:noFill/>
          </a:ln>
        </p:spPr>
        <p:txBody>
          <a:bodyPr anchorCtr="0" anchor="t" bIns="91425" lIns="182875" spcFirstLastPara="1" rIns="91425" wrap="square" tIns="91425">
            <a:noAutofit/>
          </a:bodyPr>
          <a:lstStyle/>
          <a:p>
            <a:pPr indent="0" lvl="0" marL="0" rtl="0" algn="l">
              <a:lnSpc>
                <a:spcPct val="115000"/>
              </a:lnSpc>
              <a:spcBef>
                <a:spcPts val="0"/>
              </a:spcBef>
              <a:spcAft>
                <a:spcPts val="0"/>
              </a:spcAft>
              <a:buSzPts val="1800"/>
              <a:buNone/>
            </a:pPr>
            <a:r>
              <a:rPr lang="en" sz="4000">
                <a:solidFill>
                  <a:schemeClr val="lt1"/>
                </a:solidFill>
                <a:latin typeface="Roboto Light"/>
                <a:ea typeface="Roboto Light"/>
                <a:cs typeface="Roboto Light"/>
                <a:sym typeface="Roboto Light"/>
              </a:rPr>
              <a:t>01</a:t>
            </a:r>
            <a:endParaRPr sz="4000">
              <a:solidFill>
                <a:schemeClr val="lt1"/>
              </a:solidFill>
              <a:latin typeface="Roboto Light"/>
              <a:ea typeface="Roboto Light"/>
              <a:cs typeface="Roboto Light"/>
              <a:sym typeface="Roboto Light"/>
            </a:endParaRPr>
          </a:p>
        </p:txBody>
      </p:sp>
      <p:sp>
        <p:nvSpPr>
          <p:cNvPr id="859" name="Google Shape;859;p40"/>
          <p:cNvSpPr txBox="1"/>
          <p:nvPr>
            <p:ph idx="1" type="body"/>
          </p:nvPr>
        </p:nvSpPr>
        <p:spPr>
          <a:xfrm>
            <a:off x="7294299" y="3101675"/>
            <a:ext cx="1198800" cy="28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sz="1000">
                <a:solidFill>
                  <a:schemeClr val="lt1"/>
                </a:solidFill>
                <a:latin typeface="Roboto"/>
                <a:ea typeface="Roboto"/>
                <a:cs typeface="Roboto"/>
                <a:sym typeface="Roboto"/>
              </a:rPr>
              <a:t>Add all the relevant data</a:t>
            </a:r>
            <a:endParaRPr b="1" sz="1000">
              <a:solidFill>
                <a:schemeClr val="lt1"/>
              </a:solidFill>
              <a:latin typeface="Roboto"/>
              <a:ea typeface="Roboto"/>
              <a:cs typeface="Roboto"/>
              <a:sym typeface="Roboto"/>
            </a:endParaRPr>
          </a:p>
        </p:txBody>
      </p:sp>
      <p:sp>
        <p:nvSpPr>
          <p:cNvPr id="860" name="Google Shape;860;p40"/>
          <p:cNvSpPr txBox="1"/>
          <p:nvPr>
            <p:ph idx="1" type="body"/>
          </p:nvPr>
        </p:nvSpPr>
        <p:spPr>
          <a:xfrm>
            <a:off x="7294300" y="3572275"/>
            <a:ext cx="1485900" cy="7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900">
                <a:solidFill>
                  <a:schemeClr val="lt1"/>
                </a:solidFill>
                <a:latin typeface="Roboto"/>
                <a:ea typeface="Roboto"/>
                <a:cs typeface="Roboto"/>
                <a:sym typeface="Roboto"/>
              </a:rPr>
              <a:t>Add all the data, and feel free to contact us for any support. We are here for you!</a:t>
            </a:r>
            <a:endParaRPr sz="900">
              <a:solidFill>
                <a:schemeClr val="lt1"/>
              </a:solidFill>
              <a:latin typeface="Roboto"/>
              <a:ea typeface="Roboto"/>
              <a:cs typeface="Roboto"/>
              <a:sym typeface="Roboto"/>
            </a:endParaRPr>
          </a:p>
        </p:txBody>
      </p:sp>
      <p:sp>
        <p:nvSpPr>
          <p:cNvPr id="861" name="Google Shape;861;p40"/>
          <p:cNvSpPr txBox="1"/>
          <p:nvPr>
            <p:ph idx="1" type="body"/>
          </p:nvPr>
        </p:nvSpPr>
        <p:spPr>
          <a:xfrm>
            <a:off x="7169975" y="2390225"/>
            <a:ext cx="968400" cy="498600"/>
          </a:xfrm>
          <a:prstGeom prst="rect">
            <a:avLst/>
          </a:prstGeom>
          <a:noFill/>
          <a:ln>
            <a:noFill/>
          </a:ln>
        </p:spPr>
        <p:txBody>
          <a:bodyPr anchorCtr="0" anchor="t" bIns="91425" lIns="182875" spcFirstLastPara="1" rIns="91425" wrap="square" tIns="91425">
            <a:noAutofit/>
          </a:bodyPr>
          <a:lstStyle/>
          <a:p>
            <a:pPr indent="0" lvl="0" marL="0" rtl="0" algn="l">
              <a:lnSpc>
                <a:spcPct val="115000"/>
              </a:lnSpc>
              <a:spcBef>
                <a:spcPts val="0"/>
              </a:spcBef>
              <a:spcAft>
                <a:spcPts val="0"/>
              </a:spcAft>
              <a:buSzPts val="1800"/>
              <a:buNone/>
            </a:pPr>
            <a:r>
              <a:rPr lang="en" sz="4000">
                <a:solidFill>
                  <a:schemeClr val="lt1"/>
                </a:solidFill>
                <a:latin typeface="Roboto Light"/>
                <a:ea typeface="Roboto Light"/>
                <a:cs typeface="Roboto Light"/>
                <a:sym typeface="Roboto Light"/>
              </a:rPr>
              <a:t>05</a:t>
            </a:r>
            <a:endParaRPr sz="4000">
              <a:solidFill>
                <a:schemeClr val="lt1"/>
              </a:solidFill>
              <a:latin typeface="Roboto Light"/>
              <a:ea typeface="Roboto Light"/>
              <a:cs typeface="Roboto Light"/>
              <a:sym typeface="Roboto Light"/>
            </a:endParaRPr>
          </a:p>
        </p:txBody>
      </p:sp>
      <p:sp>
        <p:nvSpPr>
          <p:cNvPr id="862" name="Google Shape;862;p40"/>
          <p:cNvSpPr txBox="1"/>
          <p:nvPr>
            <p:ph idx="1" type="body"/>
          </p:nvPr>
        </p:nvSpPr>
        <p:spPr>
          <a:xfrm>
            <a:off x="966329" y="3628675"/>
            <a:ext cx="1449900" cy="7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900">
                <a:solidFill>
                  <a:schemeClr val="lt1"/>
                </a:solidFill>
                <a:latin typeface="Roboto"/>
                <a:ea typeface="Roboto"/>
                <a:cs typeface="Roboto"/>
                <a:sym typeface="Roboto"/>
              </a:rPr>
              <a:t>Thank you for attending today’s training. You are a step closer to decarbonisation. </a:t>
            </a:r>
            <a:endParaRPr sz="9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sz="900">
              <a:solidFill>
                <a:schemeClr val="lt1"/>
              </a:solidFill>
              <a:latin typeface="Roboto"/>
              <a:ea typeface="Roboto"/>
              <a:cs typeface="Roboto"/>
              <a:sym typeface="Roboto"/>
            </a:endParaRPr>
          </a:p>
          <a:p>
            <a:pPr indent="0" lvl="0" marL="0" rtl="0" algn="l">
              <a:lnSpc>
                <a:spcPct val="115000"/>
              </a:lnSpc>
              <a:spcBef>
                <a:spcPts val="0"/>
              </a:spcBef>
              <a:spcAft>
                <a:spcPts val="0"/>
              </a:spcAft>
              <a:buSzPts val="1800"/>
              <a:buNone/>
            </a:pPr>
            <a:r>
              <a:t/>
            </a:r>
            <a:endParaRPr sz="900">
              <a:solidFill>
                <a:schemeClr val="lt1"/>
              </a:solidFill>
              <a:latin typeface="Roboto"/>
              <a:ea typeface="Roboto"/>
              <a:cs typeface="Roboto"/>
              <a:sym typeface="Roboto"/>
            </a:endParaRPr>
          </a:p>
        </p:txBody>
      </p:sp>
      <p:sp>
        <p:nvSpPr>
          <p:cNvPr id="863" name="Google Shape;86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7" name="Shape 867"/>
        <p:cNvGrpSpPr/>
        <p:nvPr/>
      </p:nvGrpSpPr>
      <p:grpSpPr>
        <a:xfrm>
          <a:off x="0" y="0"/>
          <a:ext cx="0" cy="0"/>
          <a:chOff x="0" y="0"/>
          <a:chExt cx="0" cy="0"/>
        </a:xfrm>
      </p:grpSpPr>
      <p:sp>
        <p:nvSpPr>
          <p:cNvPr id="868" name="Google Shape;868;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500">
                <a:solidFill>
                  <a:schemeClr val="dk1"/>
                </a:solidFill>
                <a:latin typeface="Roboto Light"/>
                <a:ea typeface="Roboto Light"/>
                <a:cs typeface="Roboto Light"/>
                <a:sym typeface="Roboto Light"/>
              </a:rPr>
              <a:t>For further information you can</a:t>
            </a:r>
            <a:endParaRPr sz="1500">
              <a:solidFill>
                <a:schemeClr val="dk1"/>
              </a:solidFill>
              <a:latin typeface="Roboto Light"/>
              <a:ea typeface="Roboto Light"/>
              <a:cs typeface="Roboto Light"/>
              <a:sym typeface="Roboto Light"/>
            </a:endParaRPr>
          </a:p>
          <a:p>
            <a:pPr indent="-323850" lvl="0" marL="457200" rtl="0" algn="l">
              <a:lnSpc>
                <a:spcPct val="115000"/>
              </a:lnSpc>
              <a:spcBef>
                <a:spcPts val="0"/>
              </a:spcBef>
              <a:spcAft>
                <a:spcPts val="0"/>
              </a:spcAft>
              <a:buClr>
                <a:schemeClr val="dk1"/>
              </a:buClr>
              <a:buSzPts val="1500"/>
              <a:buFont typeface="Roboto Light"/>
              <a:buChar char="●"/>
            </a:pPr>
            <a:r>
              <a:rPr lang="en" sz="1500">
                <a:solidFill>
                  <a:schemeClr val="dk1"/>
                </a:solidFill>
                <a:latin typeface="Roboto Light"/>
                <a:ea typeface="Roboto Light"/>
                <a:cs typeface="Roboto Light"/>
                <a:sym typeface="Roboto Light"/>
              </a:rPr>
              <a:t>Contact </a:t>
            </a:r>
            <a:r>
              <a:rPr lang="en" sz="1500" u="sng">
                <a:solidFill>
                  <a:schemeClr val="dk1"/>
                </a:solidFill>
                <a:latin typeface="Roboto Light"/>
                <a:ea typeface="Roboto Light"/>
                <a:cs typeface="Roboto Light"/>
                <a:sym typeface="Roboto Light"/>
                <a:hlinkClick r:id="rId3">
                  <a:extLst>
                    <a:ext uri="{A12FA001-AC4F-418D-AE19-62706E023703}">
                      <ahyp:hlinkClr val="tx"/>
                    </a:ext>
                  </a:extLst>
                </a:hlinkClick>
              </a:rPr>
              <a:t>supplierengagement@carbmee.com</a:t>
            </a:r>
            <a:r>
              <a:rPr lang="en" sz="1500">
                <a:solidFill>
                  <a:schemeClr val="dk1"/>
                </a:solidFill>
                <a:latin typeface="Roboto Light"/>
                <a:ea typeface="Roboto Light"/>
                <a:cs typeface="Roboto Light"/>
                <a:sym typeface="Roboto Light"/>
              </a:rPr>
              <a:t> for support</a:t>
            </a:r>
            <a:endParaRPr sz="1500">
              <a:solidFill>
                <a:schemeClr val="dk1"/>
              </a:solidFill>
              <a:latin typeface="Roboto Light"/>
              <a:ea typeface="Roboto Light"/>
              <a:cs typeface="Roboto Light"/>
              <a:sym typeface="Roboto Light"/>
            </a:endParaRPr>
          </a:p>
          <a:p>
            <a:pPr indent="-323850" lvl="0" marL="457200" rtl="0" algn="l">
              <a:lnSpc>
                <a:spcPct val="115000"/>
              </a:lnSpc>
              <a:spcBef>
                <a:spcPts val="0"/>
              </a:spcBef>
              <a:spcAft>
                <a:spcPts val="0"/>
              </a:spcAft>
              <a:buClr>
                <a:schemeClr val="dk1"/>
              </a:buClr>
              <a:buSzPts val="1500"/>
              <a:buFont typeface="Roboto Light"/>
              <a:buChar char="●"/>
            </a:pPr>
            <a:r>
              <a:rPr lang="en" sz="1500">
                <a:solidFill>
                  <a:schemeClr val="dk1"/>
                </a:solidFill>
                <a:latin typeface="Roboto Light"/>
                <a:ea typeface="Roboto Light"/>
                <a:cs typeface="Roboto Light"/>
                <a:sym typeface="Roboto Light"/>
              </a:rPr>
              <a:t>Visit the </a:t>
            </a:r>
            <a:r>
              <a:rPr lang="en" sz="1500" u="sng">
                <a:solidFill>
                  <a:schemeClr val="dk1"/>
                </a:solidFill>
                <a:latin typeface="Roboto Light"/>
                <a:ea typeface="Roboto Light"/>
                <a:cs typeface="Roboto Light"/>
                <a:sym typeface="Roboto Light"/>
                <a:hlinkClick r:id="rId4">
                  <a:extLst>
                    <a:ext uri="{A12FA001-AC4F-418D-AE19-62706E023703}">
                      <ahyp:hlinkClr val="tx"/>
                    </a:ext>
                  </a:extLst>
                </a:hlinkClick>
              </a:rPr>
              <a:t>EU CBAM website</a:t>
            </a:r>
            <a:endParaRPr sz="1500">
              <a:solidFill>
                <a:schemeClr val="dk1"/>
              </a:solidFill>
              <a:latin typeface="Roboto Light"/>
              <a:ea typeface="Roboto Light"/>
              <a:cs typeface="Roboto Light"/>
              <a:sym typeface="Roboto Light"/>
            </a:endParaRPr>
          </a:p>
          <a:p>
            <a:pPr indent="-323850" lvl="0" marL="457200" rtl="0" algn="l">
              <a:lnSpc>
                <a:spcPct val="115000"/>
              </a:lnSpc>
              <a:spcBef>
                <a:spcPts val="0"/>
              </a:spcBef>
              <a:spcAft>
                <a:spcPts val="0"/>
              </a:spcAft>
              <a:buClr>
                <a:schemeClr val="dk1"/>
              </a:buClr>
              <a:buSzPts val="1500"/>
              <a:buFont typeface="Roboto Light"/>
              <a:buChar char="●"/>
            </a:pPr>
            <a:r>
              <a:rPr lang="en" sz="1500">
                <a:solidFill>
                  <a:schemeClr val="dk1"/>
                </a:solidFill>
                <a:latin typeface="Roboto Light"/>
                <a:ea typeface="Roboto Light"/>
                <a:cs typeface="Roboto Light"/>
                <a:sym typeface="Roboto Light"/>
              </a:rPr>
              <a:t>Access our Terminology document</a:t>
            </a:r>
            <a:endParaRPr sz="1500">
              <a:solidFill>
                <a:schemeClr val="dk1"/>
              </a:solidFill>
              <a:latin typeface="Roboto Light"/>
              <a:ea typeface="Roboto Light"/>
              <a:cs typeface="Roboto Light"/>
              <a:sym typeface="Roboto Light"/>
            </a:endParaRPr>
          </a:p>
          <a:p>
            <a:pPr indent="-323850" lvl="0" marL="457200" rtl="0" algn="l">
              <a:lnSpc>
                <a:spcPct val="115000"/>
              </a:lnSpc>
              <a:spcBef>
                <a:spcPts val="0"/>
              </a:spcBef>
              <a:spcAft>
                <a:spcPts val="0"/>
              </a:spcAft>
              <a:buClr>
                <a:schemeClr val="dk1"/>
              </a:buClr>
              <a:buSzPts val="1500"/>
              <a:buFont typeface="Roboto Light"/>
              <a:buChar char="●"/>
            </a:pPr>
            <a:r>
              <a:rPr lang="en" sz="1500">
                <a:solidFill>
                  <a:schemeClr val="dk1"/>
                </a:solidFill>
                <a:latin typeface="Roboto Light"/>
                <a:ea typeface="Roboto Light"/>
                <a:cs typeface="Roboto Light"/>
                <a:sym typeface="Roboto Light"/>
              </a:rPr>
              <a:t>Review the Annex</a:t>
            </a:r>
            <a:endParaRPr sz="1500">
              <a:solidFill>
                <a:schemeClr val="dk1"/>
              </a:solidFill>
              <a:latin typeface="Roboto Light"/>
              <a:ea typeface="Roboto Light"/>
              <a:cs typeface="Roboto Light"/>
              <a:sym typeface="Roboto Light"/>
            </a:endParaRPr>
          </a:p>
          <a:p>
            <a:pPr indent="-323850" lvl="0" marL="457200" rtl="0" algn="l">
              <a:lnSpc>
                <a:spcPct val="115000"/>
              </a:lnSpc>
              <a:spcBef>
                <a:spcPts val="0"/>
              </a:spcBef>
              <a:spcAft>
                <a:spcPts val="0"/>
              </a:spcAft>
              <a:buClr>
                <a:schemeClr val="dk1"/>
              </a:buClr>
              <a:buSzPts val="1500"/>
              <a:buFont typeface="Roboto Light"/>
              <a:buChar char="●"/>
            </a:pPr>
            <a:r>
              <a:rPr lang="en" sz="1500">
                <a:solidFill>
                  <a:schemeClr val="dk1"/>
                </a:solidFill>
                <a:latin typeface="Roboto Light"/>
                <a:ea typeface="Roboto Light"/>
                <a:cs typeface="Roboto Light"/>
                <a:sym typeface="Roboto Light"/>
              </a:rPr>
              <a:t>Discover the calculation </a:t>
            </a:r>
            <a:r>
              <a:rPr lang="en" sz="1500" u="sng">
                <a:solidFill>
                  <a:schemeClr val="dk1"/>
                </a:solidFill>
                <a:latin typeface="Roboto Light"/>
                <a:ea typeface="Roboto Light"/>
                <a:cs typeface="Roboto Light"/>
                <a:sym typeface="Roboto Light"/>
                <a:hlinkClick r:id="rId5">
                  <a:extLst>
                    <a:ext uri="{A12FA001-AC4F-418D-AE19-62706E023703}">
                      <ahyp:hlinkClr val="tx"/>
                    </a:ext>
                  </a:extLst>
                </a:hlinkClick>
              </a:rPr>
              <a:t>Example</a:t>
            </a:r>
            <a:endParaRPr sz="1500">
              <a:solidFill>
                <a:schemeClr val="dk1"/>
              </a:solidFill>
              <a:latin typeface="Roboto Light"/>
              <a:ea typeface="Roboto Light"/>
              <a:cs typeface="Roboto Light"/>
              <a:sym typeface="Roboto Light"/>
            </a:endParaRPr>
          </a:p>
          <a:p>
            <a:pPr indent="-323850" lvl="0" marL="457200" rtl="0" algn="l">
              <a:lnSpc>
                <a:spcPct val="115000"/>
              </a:lnSpc>
              <a:spcBef>
                <a:spcPts val="0"/>
              </a:spcBef>
              <a:spcAft>
                <a:spcPts val="0"/>
              </a:spcAft>
              <a:buClr>
                <a:schemeClr val="dk1"/>
              </a:buClr>
              <a:buSzPts val="1500"/>
              <a:buFont typeface="Roboto Light"/>
              <a:buChar char="●"/>
            </a:pPr>
            <a:r>
              <a:rPr lang="en" sz="1500">
                <a:solidFill>
                  <a:schemeClr val="dk1"/>
                </a:solidFill>
                <a:latin typeface="Roboto Light"/>
                <a:ea typeface="Roboto Light"/>
                <a:cs typeface="Roboto Light"/>
                <a:sym typeface="Roboto Light"/>
              </a:rPr>
              <a:t>Download the </a:t>
            </a:r>
            <a:r>
              <a:rPr lang="en" sz="1500" u="sng">
                <a:solidFill>
                  <a:schemeClr val="dk1"/>
                </a:solidFill>
                <a:latin typeface="Roboto Light"/>
                <a:ea typeface="Roboto Light"/>
                <a:cs typeface="Roboto Light"/>
                <a:sym typeface="Roboto Light"/>
                <a:hlinkClick r:id="rId6">
                  <a:extLst>
                    <a:ext uri="{A12FA001-AC4F-418D-AE19-62706E023703}">
                      <ahyp:hlinkClr val="tx"/>
                    </a:ext>
                  </a:extLst>
                </a:hlinkClick>
              </a:rPr>
              <a:t>CBAM document for operators</a:t>
            </a:r>
            <a:endParaRPr sz="1500">
              <a:solidFill>
                <a:schemeClr val="dk1"/>
              </a:solidFill>
              <a:latin typeface="Roboto Light"/>
              <a:ea typeface="Roboto Light"/>
              <a:cs typeface="Roboto Light"/>
              <a:sym typeface="Roboto Light"/>
            </a:endParaRPr>
          </a:p>
          <a:p>
            <a:pPr indent="-323850" lvl="0" marL="457200" rtl="0" algn="l">
              <a:lnSpc>
                <a:spcPct val="115000"/>
              </a:lnSpc>
              <a:spcBef>
                <a:spcPts val="0"/>
              </a:spcBef>
              <a:spcAft>
                <a:spcPts val="0"/>
              </a:spcAft>
              <a:buClr>
                <a:schemeClr val="dk1"/>
              </a:buClr>
              <a:buSzPts val="1500"/>
              <a:buFont typeface="Roboto Light"/>
              <a:buChar char="●"/>
            </a:pPr>
            <a:r>
              <a:rPr lang="en" sz="1500" u="sng">
                <a:solidFill>
                  <a:schemeClr val="dk1"/>
                </a:solidFill>
                <a:latin typeface="Roboto Light"/>
                <a:ea typeface="Roboto Light"/>
                <a:cs typeface="Roboto Light"/>
                <a:sym typeface="Roboto Light"/>
                <a:hlinkClick r:id="rId7">
                  <a:extLst>
                    <a:ext uri="{A12FA001-AC4F-418D-AE19-62706E023703}">
                      <ahyp:hlinkClr val="tx"/>
                    </a:ext>
                  </a:extLst>
                </a:hlinkClick>
              </a:rPr>
              <a:t>Regulation</a:t>
            </a:r>
            <a:endParaRPr sz="1500">
              <a:solidFill>
                <a:schemeClr val="dk1"/>
              </a:solidFill>
              <a:latin typeface="Roboto Light"/>
              <a:ea typeface="Roboto Light"/>
              <a:cs typeface="Roboto Light"/>
              <a:sym typeface="Roboto Light"/>
            </a:endParaRPr>
          </a:p>
        </p:txBody>
      </p:sp>
      <p:sp>
        <p:nvSpPr>
          <p:cNvPr id="869" name="Google Shape;869;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Further information</a:t>
            </a:r>
            <a:endParaRPr/>
          </a:p>
        </p:txBody>
      </p:sp>
      <p:sp>
        <p:nvSpPr>
          <p:cNvPr id="870" name="Google Shape;87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874" name="Shape 874"/>
        <p:cNvGrpSpPr/>
        <p:nvPr/>
      </p:nvGrpSpPr>
      <p:grpSpPr>
        <a:xfrm>
          <a:off x="0" y="0"/>
          <a:ext cx="0" cy="0"/>
          <a:chOff x="0" y="0"/>
          <a:chExt cx="0" cy="0"/>
        </a:xfrm>
      </p:grpSpPr>
      <p:pic>
        <p:nvPicPr>
          <p:cNvPr id="875" name="Google Shape;875;p42"/>
          <p:cNvPicPr preferRelativeResize="0"/>
          <p:nvPr/>
        </p:nvPicPr>
        <p:blipFill rotWithShape="1">
          <a:blip r:embed="rId3">
            <a:alphaModFix/>
          </a:blip>
          <a:srcRect b="35333" l="40479" r="0" t="8385"/>
          <a:stretch/>
        </p:blipFill>
        <p:spPr>
          <a:xfrm flipH="1">
            <a:off x="5085300" y="0"/>
            <a:ext cx="4058700" cy="5143500"/>
          </a:xfrm>
          <a:prstGeom prst="round1Rect">
            <a:avLst>
              <a:gd fmla="val 17769" name="adj"/>
            </a:avLst>
          </a:prstGeom>
          <a:noFill/>
          <a:ln>
            <a:noFill/>
          </a:ln>
        </p:spPr>
      </p:pic>
      <p:sp>
        <p:nvSpPr>
          <p:cNvPr id="876" name="Google Shape;876;p42"/>
          <p:cNvSpPr txBox="1"/>
          <p:nvPr/>
        </p:nvSpPr>
        <p:spPr>
          <a:xfrm>
            <a:off x="7574949" y="47653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FFFFFF"/>
                </a:solidFill>
                <a:latin typeface="Roboto Light"/>
                <a:ea typeface="Roboto Light"/>
                <a:cs typeface="Roboto Light"/>
                <a:sym typeface="Roboto Light"/>
              </a:rPr>
              <a:t>© carbmee, 2024. All rights reserved.</a:t>
            </a:r>
            <a:endParaRPr b="0" i="0" sz="500" u="none" cap="none" strike="noStrike">
              <a:solidFill>
                <a:srgbClr val="FFFFFF"/>
              </a:solidFill>
              <a:latin typeface="Roboto Light"/>
              <a:ea typeface="Roboto Light"/>
              <a:cs typeface="Roboto Light"/>
              <a:sym typeface="Roboto Light"/>
            </a:endParaRPr>
          </a:p>
        </p:txBody>
      </p:sp>
      <p:sp>
        <p:nvSpPr>
          <p:cNvPr id="877" name="Google Shape;877;p42"/>
          <p:cNvSpPr txBox="1"/>
          <p:nvPr/>
        </p:nvSpPr>
        <p:spPr>
          <a:xfrm>
            <a:off x="436625" y="2110975"/>
            <a:ext cx="3800100" cy="1358700"/>
          </a:xfrm>
          <a:prstGeom prst="rect">
            <a:avLst/>
          </a:prstGeom>
          <a:noFill/>
          <a:ln>
            <a:noFill/>
          </a:ln>
        </p:spPr>
        <p:txBody>
          <a:bodyPr anchorCtr="0" anchor="t" bIns="41575" lIns="41575" spcFirstLastPara="1" rIns="41575" wrap="square" tIns="41575">
            <a:noAutofit/>
          </a:bodyPr>
          <a:lstStyle/>
          <a:p>
            <a:pPr indent="0" lvl="0" marL="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lt1"/>
              </a:solidFill>
              <a:latin typeface="Montserrat"/>
              <a:ea typeface="Montserrat"/>
              <a:cs typeface="Montserrat"/>
              <a:sym typeface="Montserrat"/>
            </a:endParaRPr>
          </a:p>
        </p:txBody>
      </p:sp>
      <p:pic>
        <p:nvPicPr>
          <p:cNvPr id="878" name="Google Shape;878;p42"/>
          <p:cNvPicPr preferRelativeResize="0"/>
          <p:nvPr/>
        </p:nvPicPr>
        <p:blipFill rotWithShape="1">
          <a:blip r:embed="rId4">
            <a:alphaModFix/>
          </a:blip>
          <a:srcRect b="0" l="0" r="0" t="0"/>
          <a:stretch/>
        </p:blipFill>
        <p:spPr>
          <a:xfrm>
            <a:off x="8013375" y="229299"/>
            <a:ext cx="903854" cy="216700"/>
          </a:xfrm>
          <a:prstGeom prst="rect">
            <a:avLst/>
          </a:prstGeom>
          <a:noFill/>
          <a:ln>
            <a:noFill/>
          </a:ln>
        </p:spPr>
      </p:pic>
      <p:sp>
        <p:nvSpPr>
          <p:cNvPr id="879" name="Google Shape;87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Q&amp;A</a:t>
            </a:r>
            <a:endParaRPr>
              <a:solidFill>
                <a:schemeClr val="lt1"/>
              </a:solidFill>
            </a:endParaRPr>
          </a:p>
        </p:txBody>
      </p:sp>
      <p:sp>
        <p:nvSpPr>
          <p:cNvPr id="880" name="Google Shape;880;p42"/>
          <p:cNvSpPr txBox="1"/>
          <p:nvPr/>
        </p:nvSpPr>
        <p:spPr>
          <a:xfrm>
            <a:off x="450239" y="1389569"/>
            <a:ext cx="4026000" cy="307800"/>
          </a:xfrm>
          <a:prstGeom prst="rect">
            <a:avLst/>
          </a:prstGeom>
          <a:noFill/>
          <a:ln>
            <a:noFill/>
          </a:ln>
        </p:spPr>
        <p:txBody>
          <a:bodyPr anchorCtr="0" anchor="t" bIns="91425" lIns="0" spcFirstLastPara="1" rIns="91425" wrap="square" tIns="0">
            <a:spAutoFit/>
          </a:bodyPr>
          <a:lstStyle/>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rgbClr val="FFFFFF"/>
              </a:solidFill>
              <a:latin typeface="Roboto"/>
              <a:ea typeface="Roboto"/>
              <a:cs typeface="Roboto"/>
              <a:sym typeface="Roboto"/>
            </a:endParaRPr>
          </a:p>
        </p:txBody>
      </p:sp>
      <p:sp>
        <p:nvSpPr>
          <p:cNvPr id="881" name="Google Shape;881;p42"/>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885" name="Shape 885"/>
        <p:cNvGrpSpPr/>
        <p:nvPr/>
      </p:nvGrpSpPr>
      <p:grpSpPr>
        <a:xfrm>
          <a:off x="0" y="0"/>
          <a:ext cx="0" cy="0"/>
          <a:chOff x="0" y="0"/>
          <a:chExt cx="0" cy="0"/>
        </a:xfrm>
      </p:grpSpPr>
      <p:pic>
        <p:nvPicPr>
          <p:cNvPr id="886" name="Google Shape;886;p43"/>
          <p:cNvPicPr preferRelativeResize="0"/>
          <p:nvPr/>
        </p:nvPicPr>
        <p:blipFill rotWithShape="1">
          <a:blip r:embed="rId3">
            <a:alphaModFix amt="22000"/>
          </a:blip>
          <a:srcRect b="1555" l="13043" r="0" t="25055"/>
          <a:stretch/>
        </p:blipFill>
        <p:spPr>
          <a:xfrm flipH="1">
            <a:off x="3" y="0"/>
            <a:ext cx="9143997" cy="5143501"/>
          </a:xfrm>
          <a:prstGeom prst="rect">
            <a:avLst/>
          </a:prstGeom>
          <a:noFill/>
          <a:ln>
            <a:noFill/>
          </a:ln>
        </p:spPr>
      </p:pic>
      <p:sp>
        <p:nvSpPr>
          <p:cNvPr id="887" name="Google Shape;887;p43"/>
          <p:cNvSpPr txBox="1"/>
          <p:nvPr/>
        </p:nvSpPr>
        <p:spPr>
          <a:xfrm>
            <a:off x="2036450" y="4599800"/>
            <a:ext cx="5102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b="0" i="0" lang="en" sz="1100" u="none" cap="none" strike="noStrike">
                <a:solidFill>
                  <a:srgbClr val="FFFFFF"/>
                </a:solidFill>
                <a:latin typeface="Roboto"/>
                <a:ea typeface="Roboto"/>
                <a:cs typeface="Roboto"/>
                <a:sym typeface="Roboto"/>
              </a:rPr>
              <a:t>For more information about us: </a:t>
            </a:r>
            <a:r>
              <a:rPr b="0" i="0" lang="en" sz="1100" u="sng" cap="none" strike="noStrike">
                <a:solidFill>
                  <a:srgbClr val="47CFE2"/>
                </a:solidFill>
                <a:latin typeface="Roboto"/>
                <a:ea typeface="Roboto"/>
                <a:cs typeface="Roboto"/>
                <a:sym typeface="Roboto"/>
              </a:rPr>
              <a:t>www.carbmee.com</a:t>
            </a:r>
            <a:endParaRPr b="0" i="0" sz="1100" u="none" cap="none" strike="noStrike">
              <a:solidFill>
                <a:srgbClr val="FFFFFF"/>
              </a:solidFill>
              <a:latin typeface="Roboto"/>
              <a:ea typeface="Roboto"/>
              <a:cs typeface="Roboto"/>
              <a:sym typeface="Roboto"/>
            </a:endParaRPr>
          </a:p>
        </p:txBody>
      </p:sp>
      <p:sp>
        <p:nvSpPr>
          <p:cNvPr id="888" name="Google Shape;888;p43"/>
          <p:cNvSpPr txBox="1"/>
          <p:nvPr/>
        </p:nvSpPr>
        <p:spPr>
          <a:xfrm>
            <a:off x="15900" y="4862900"/>
            <a:ext cx="9144000" cy="276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1200"/>
              </a:spcAft>
              <a:buClr>
                <a:srgbClr val="000000"/>
              </a:buClr>
              <a:buSzPts val="700"/>
              <a:buFont typeface="Arial"/>
              <a:buNone/>
            </a:pPr>
            <a:r>
              <a:rPr b="0" i="0" lang="en" sz="600" u="none" cap="none" strike="noStrike">
                <a:solidFill>
                  <a:srgbClr val="D9D9D9"/>
                </a:solidFill>
                <a:latin typeface="Montserrat ExtraLight"/>
                <a:ea typeface="Montserrat ExtraLight"/>
                <a:cs typeface="Montserrat ExtraLight"/>
                <a:sym typeface="Montserrat ExtraLight"/>
              </a:rPr>
              <a:t>©carbmee GmbH.  All rights reserved. Proprietary and confidential.</a:t>
            </a:r>
            <a:endParaRPr b="0" i="0" sz="600" u="none" cap="none" strike="noStrike">
              <a:solidFill>
                <a:srgbClr val="D9D9D9"/>
              </a:solidFill>
              <a:latin typeface="Montserrat ExtraLight"/>
              <a:ea typeface="Montserrat ExtraLight"/>
              <a:cs typeface="Montserrat ExtraLight"/>
              <a:sym typeface="Montserrat ExtraLight"/>
            </a:endParaRPr>
          </a:p>
        </p:txBody>
      </p:sp>
      <p:grpSp>
        <p:nvGrpSpPr>
          <p:cNvPr id="889" name="Google Shape;889;p43"/>
          <p:cNvGrpSpPr/>
          <p:nvPr/>
        </p:nvGrpSpPr>
        <p:grpSpPr>
          <a:xfrm>
            <a:off x="1319150" y="1027676"/>
            <a:ext cx="6537300" cy="1177587"/>
            <a:chOff x="1319150" y="829176"/>
            <a:chExt cx="6537300" cy="1177587"/>
          </a:xfrm>
        </p:grpSpPr>
        <p:sp>
          <p:nvSpPr>
            <p:cNvPr id="890" name="Google Shape;890;p43"/>
            <p:cNvSpPr txBox="1"/>
            <p:nvPr/>
          </p:nvSpPr>
          <p:spPr>
            <a:xfrm>
              <a:off x="1319150" y="829176"/>
              <a:ext cx="6537300" cy="109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47CFE2"/>
                  </a:solidFill>
                  <a:latin typeface="Roboto"/>
                  <a:ea typeface="Roboto"/>
                  <a:cs typeface="Roboto"/>
                  <a:sym typeface="Roboto"/>
                </a:rPr>
                <a:t>Thanks for</a:t>
              </a:r>
              <a:endParaRPr b="0" i="0" sz="3200" u="none" cap="none" strike="noStrike">
                <a:solidFill>
                  <a:srgbClr val="47CFE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F8F8F8"/>
                  </a:solidFill>
                  <a:latin typeface="Roboto"/>
                  <a:ea typeface="Roboto"/>
                  <a:cs typeface="Roboto"/>
                  <a:sym typeface="Roboto"/>
                </a:rPr>
                <a:t>your attention</a:t>
              </a:r>
              <a:endParaRPr b="0" i="0" sz="3200" u="none" cap="none" strike="noStrike">
                <a:solidFill>
                  <a:schemeClr val="lt1"/>
                </a:solidFill>
                <a:latin typeface="Roboto"/>
                <a:ea typeface="Roboto"/>
                <a:cs typeface="Roboto"/>
                <a:sym typeface="Roboto"/>
              </a:endParaRPr>
            </a:p>
          </p:txBody>
        </p:sp>
        <p:cxnSp>
          <p:nvCxnSpPr>
            <p:cNvPr id="891" name="Google Shape;891;p43"/>
            <p:cNvCxnSpPr/>
            <p:nvPr/>
          </p:nvCxnSpPr>
          <p:spPr>
            <a:xfrm>
              <a:off x="3442240" y="2006763"/>
              <a:ext cx="2291100" cy="0"/>
            </a:xfrm>
            <a:prstGeom prst="straightConnector1">
              <a:avLst/>
            </a:prstGeom>
            <a:noFill/>
            <a:ln cap="flat" cmpd="sng" w="28575">
              <a:solidFill>
                <a:srgbClr val="FCD000"/>
              </a:solidFill>
              <a:prstDash val="solid"/>
              <a:round/>
              <a:headEnd len="sm" w="sm" type="none"/>
              <a:tailEnd len="sm" w="sm" type="none"/>
            </a:ln>
          </p:spPr>
        </p:cxnSp>
      </p:grpSp>
      <p:sp>
        <p:nvSpPr>
          <p:cNvPr id="892" name="Google Shape;892;p43"/>
          <p:cNvSpPr txBox="1"/>
          <p:nvPr/>
        </p:nvSpPr>
        <p:spPr>
          <a:xfrm>
            <a:off x="2667325" y="2571750"/>
            <a:ext cx="4283100" cy="1154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300" u="none" cap="none" strike="noStrike">
                <a:solidFill>
                  <a:schemeClr val="lt1"/>
                </a:solidFill>
                <a:latin typeface="Roboto"/>
                <a:ea typeface="Roboto"/>
                <a:cs typeface="Roboto"/>
                <a:sym typeface="Roboto"/>
              </a:rPr>
              <a:t>Carbmee Team</a:t>
            </a:r>
            <a:endParaRPr b="0" i="0" sz="1300" u="none" cap="none" strike="noStrike">
              <a:solidFill>
                <a:schemeClr val="lt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900"/>
              <a:buFont typeface="Arial"/>
              <a:buNone/>
            </a:pPr>
            <a:r>
              <a:t/>
            </a:r>
            <a:endParaRPr b="0" i="0" sz="1000" u="none" cap="none" strike="noStrike">
              <a:solidFill>
                <a:schemeClr val="lt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500"/>
              <a:buFont typeface="Arial"/>
              <a:buNone/>
            </a:pPr>
            <a:r>
              <a:t/>
            </a:r>
            <a:endParaRPr b="0" i="0" sz="600" u="none" cap="none" strike="noStrike">
              <a:solidFill>
                <a:schemeClr val="lt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1300"/>
              <a:buFont typeface="Arial"/>
              <a:buNone/>
            </a:pPr>
            <a:r>
              <a:rPr b="0" i="0" lang="en" sz="1400" u="none" cap="none" strike="noStrike">
                <a:solidFill>
                  <a:schemeClr val="lt1"/>
                </a:solidFill>
                <a:latin typeface="Roboto"/>
                <a:ea typeface="Roboto"/>
                <a:cs typeface="Roboto"/>
                <a:sym typeface="Roboto"/>
              </a:rPr>
              <a:t>Please contact our Supplier Engagement Team on:</a:t>
            </a:r>
            <a:endParaRPr b="0" i="0" sz="1400" u="none" cap="none" strike="noStrike">
              <a:solidFill>
                <a:schemeClr val="lt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1300"/>
              <a:buFont typeface="Arial"/>
              <a:buNone/>
            </a:pPr>
            <a:r>
              <a:rPr b="0" i="0" lang="en" sz="1550" u="none" cap="none" strike="noStrike">
                <a:solidFill>
                  <a:srgbClr val="59C0D6"/>
                </a:solidFill>
                <a:latin typeface="Roboto"/>
                <a:ea typeface="Roboto"/>
                <a:cs typeface="Roboto"/>
                <a:sym typeface="Roboto"/>
              </a:rPr>
              <a:t>suppliersupport@carbmee.com</a:t>
            </a:r>
            <a:endParaRPr b="0" i="0" sz="1900" u="none" cap="none" strike="noStrike">
              <a:solidFill>
                <a:srgbClr val="59C0D6"/>
              </a:solidFill>
              <a:latin typeface="Roboto"/>
              <a:ea typeface="Roboto"/>
              <a:cs typeface="Roboto"/>
              <a:sym typeface="Roboto"/>
            </a:endParaRPr>
          </a:p>
        </p:txBody>
      </p:sp>
      <p:sp>
        <p:nvSpPr>
          <p:cNvPr id="893" name="Google Shape;89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44"/>
          <p:cNvSpPr txBox="1"/>
          <p:nvPr>
            <p:ph idx="1" type="body"/>
          </p:nvPr>
        </p:nvSpPr>
        <p:spPr>
          <a:xfrm>
            <a:off x="311700" y="1152475"/>
            <a:ext cx="8520600" cy="3491400"/>
          </a:xfrm>
          <a:prstGeom prst="rect">
            <a:avLst/>
          </a:prstGeom>
          <a:noFill/>
          <a:ln>
            <a:noFill/>
          </a:ln>
        </p:spPr>
        <p:txBody>
          <a:bodyPr anchorCtr="0" anchor="t" bIns="91425" lIns="91425" spcFirstLastPara="1" rIns="91425" wrap="square" tIns="91425">
            <a:normAutofit fontScale="25000"/>
          </a:bodyPr>
          <a:lstStyle/>
          <a:p>
            <a:pPr indent="0" lvl="0" marL="0" rtl="0" algn="l">
              <a:lnSpc>
                <a:spcPct val="100000"/>
              </a:lnSpc>
              <a:spcBef>
                <a:spcPts val="0"/>
              </a:spcBef>
              <a:spcAft>
                <a:spcPts val="0"/>
              </a:spcAft>
              <a:buSzPct val="161543"/>
              <a:buNone/>
            </a:pPr>
            <a:r>
              <a:rPr b="1" lang="en" sz="4457">
                <a:solidFill>
                  <a:schemeClr val="dk1"/>
                </a:solidFill>
              </a:rPr>
              <a:t>Emissions:</a:t>
            </a:r>
            <a:endParaRPr b="1" sz="4457">
              <a:solidFill>
                <a:schemeClr val="dk1"/>
              </a:solidFill>
            </a:endParaRPr>
          </a:p>
          <a:p>
            <a:pPr indent="0" lvl="0" marL="0" rtl="0" algn="l">
              <a:lnSpc>
                <a:spcPct val="100000"/>
              </a:lnSpc>
              <a:spcBef>
                <a:spcPts val="0"/>
              </a:spcBef>
              <a:spcAft>
                <a:spcPts val="0"/>
              </a:spcAft>
              <a:buSzPct val="161543"/>
              <a:buNone/>
            </a:pPr>
            <a:r>
              <a:rPr lang="en" sz="4457">
                <a:solidFill>
                  <a:schemeClr val="dk1"/>
                </a:solidFill>
              </a:rPr>
              <a:t>Refer to the release or discharge of substances into the environment, particularly the atmosphere. These substances can come from various sources and can be in different forms, such as gases, particulates, or radiation. </a:t>
            </a:r>
            <a:endParaRPr sz="4457">
              <a:solidFill>
                <a:schemeClr val="dk1"/>
              </a:solidFill>
            </a:endParaRPr>
          </a:p>
          <a:p>
            <a:pPr indent="0" lvl="0" marL="0" rtl="0" algn="l">
              <a:lnSpc>
                <a:spcPct val="100000"/>
              </a:lnSpc>
              <a:spcBef>
                <a:spcPts val="0"/>
              </a:spcBef>
              <a:spcAft>
                <a:spcPts val="0"/>
              </a:spcAft>
              <a:buSzPct val="161543"/>
              <a:buNone/>
            </a:pPr>
            <a:r>
              <a:t/>
            </a:r>
            <a:endParaRPr sz="4457">
              <a:solidFill>
                <a:schemeClr val="dk1"/>
              </a:solidFill>
            </a:endParaRPr>
          </a:p>
          <a:p>
            <a:pPr indent="0" lvl="0" marL="0" rtl="0" algn="l">
              <a:lnSpc>
                <a:spcPct val="100000"/>
              </a:lnSpc>
              <a:spcBef>
                <a:spcPts val="0"/>
              </a:spcBef>
              <a:spcAft>
                <a:spcPts val="0"/>
              </a:spcAft>
              <a:buSzPct val="161543"/>
              <a:buNone/>
            </a:pPr>
            <a:br>
              <a:rPr lang="en" sz="4457">
                <a:solidFill>
                  <a:schemeClr val="dk1"/>
                </a:solidFill>
              </a:rPr>
            </a:br>
            <a:r>
              <a:rPr b="1" lang="en" sz="4457">
                <a:solidFill>
                  <a:schemeClr val="dk1"/>
                </a:solidFill>
              </a:rPr>
              <a:t>Material Number:</a:t>
            </a:r>
            <a:endParaRPr b="1" sz="4457">
              <a:solidFill>
                <a:schemeClr val="dk1"/>
              </a:solidFill>
            </a:endParaRPr>
          </a:p>
          <a:p>
            <a:pPr indent="0" lvl="0" marL="0" rtl="0" algn="l">
              <a:lnSpc>
                <a:spcPct val="100000"/>
              </a:lnSpc>
              <a:spcBef>
                <a:spcPts val="0"/>
              </a:spcBef>
              <a:spcAft>
                <a:spcPts val="0"/>
              </a:spcAft>
              <a:buSzPct val="161543"/>
              <a:buNone/>
            </a:pPr>
            <a:r>
              <a:rPr lang="en" sz="4457">
                <a:solidFill>
                  <a:schemeClr val="dk1"/>
                </a:solidFill>
              </a:rPr>
              <a:t>In the context of the EU Carbon Border Adjustment Mechanism (CBAM), a "material code" refers to a specific identifier used to classify goods and materials that are subject to the CBAM regulations. The CBAM aims to prevent carbon leakage by imposing a carbon price on imports of certain goods from countries with less stringent climate policies. Here’s a brief overview of what material codes signify in this mechanism:</a:t>
            </a:r>
            <a:endParaRPr sz="4457">
              <a:solidFill>
                <a:schemeClr val="dk1"/>
              </a:solidFill>
            </a:endParaRPr>
          </a:p>
          <a:p>
            <a:pPr indent="0" lvl="0" marL="0" rtl="0" algn="l">
              <a:lnSpc>
                <a:spcPct val="100000"/>
              </a:lnSpc>
              <a:spcBef>
                <a:spcPts val="0"/>
              </a:spcBef>
              <a:spcAft>
                <a:spcPts val="0"/>
              </a:spcAft>
              <a:buSzPct val="161543"/>
              <a:buNone/>
            </a:pPr>
            <a:br>
              <a:rPr lang="en" sz="4457">
                <a:solidFill>
                  <a:schemeClr val="dk1"/>
                </a:solidFill>
              </a:rPr>
            </a:br>
            <a:r>
              <a:rPr b="1" lang="en" sz="4457">
                <a:solidFill>
                  <a:schemeClr val="dk1"/>
                </a:solidFill>
              </a:rPr>
              <a:t>CN Code:</a:t>
            </a:r>
            <a:br>
              <a:rPr lang="en" sz="4457">
                <a:solidFill>
                  <a:schemeClr val="dk1"/>
                </a:solidFill>
              </a:rPr>
            </a:br>
            <a:r>
              <a:rPr lang="en" sz="4457">
                <a:solidFill>
                  <a:schemeClr val="dk1"/>
                </a:solidFill>
              </a:rPr>
              <a:t>In the context of the EU Carbon Border Adjustment Mechanism (CBAM), a "CN code" refers to a specific identifier used in the Combined Nomenclature (CN), which is the European Union’s system for classifying goods in trade</a:t>
            </a:r>
            <a:br>
              <a:rPr lang="en" sz="4457">
                <a:solidFill>
                  <a:schemeClr val="dk1"/>
                </a:solidFill>
                <a:latin typeface="Arial"/>
                <a:ea typeface="Arial"/>
                <a:cs typeface="Arial"/>
                <a:sym typeface="Arial"/>
              </a:rPr>
            </a:br>
            <a:endParaRPr sz="4457">
              <a:solidFill>
                <a:schemeClr val="dk1"/>
              </a:solidFill>
              <a:latin typeface="Arial"/>
              <a:ea typeface="Arial"/>
              <a:cs typeface="Arial"/>
              <a:sym typeface="Arial"/>
            </a:endParaRPr>
          </a:p>
          <a:p>
            <a:pPr indent="0" lvl="0" marL="0" rtl="0" algn="l">
              <a:lnSpc>
                <a:spcPct val="100000"/>
              </a:lnSpc>
              <a:spcBef>
                <a:spcPts val="0"/>
              </a:spcBef>
              <a:spcAft>
                <a:spcPts val="0"/>
              </a:spcAft>
              <a:buSzPct val="378947"/>
              <a:buNone/>
            </a:pPr>
            <a:r>
              <a:t/>
            </a:r>
            <a:endParaRPr sz="1900">
              <a:latin typeface="Roboto Light"/>
              <a:ea typeface="Roboto Light"/>
              <a:cs typeface="Roboto Light"/>
              <a:sym typeface="Roboto Light"/>
            </a:endParaRPr>
          </a:p>
          <a:p>
            <a:pPr indent="0" lvl="0" marL="0" rtl="0" algn="l">
              <a:lnSpc>
                <a:spcPct val="115000"/>
              </a:lnSpc>
              <a:spcBef>
                <a:spcPts val="0"/>
              </a:spcBef>
              <a:spcAft>
                <a:spcPts val="0"/>
              </a:spcAft>
              <a:buSzPct val="378947"/>
              <a:buNone/>
            </a:pPr>
            <a:r>
              <a:t/>
            </a:r>
            <a:endParaRPr sz="1900">
              <a:latin typeface="Roboto Light"/>
              <a:ea typeface="Roboto Light"/>
              <a:cs typeface="Roboto Light"/>
              <a:sym typeface="Roboto Light"/>
            </a:endParaRPr>
          </a:p>
        </p:txBody>
      </p:sp>
      <p:sp>
        <p:nvSpPr>
          <p:cNvPr id="899" name="Google Shape;899;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Common terms</a:t>
            </a:r>
            <a:endParaRPr/>
          </a:p>
        </p:txBody>
      </p:sp>
      <p:sp>
        <p:nvSpPr>
          <p:cNvPr id="900" name="Google Shape;900;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1100">
                <a:solidFill>
                  <a:schemeClr val="dk1"/>
                </a:solidFill>
              </a:rPr>
              <a:t>EU Carbon Pricing:</a:t>
            </a:r>
            <a:br>
              <a:rPr lang="en" sz="1100">
                <a:solidFill>
                  <a:schemeClr val="dk1"/>
                </a:solidFill>
              </a:rPr>
            </a:br>
            <a:r>
              <a:rPr lang="en" sz="1100">
                <a:solidFill>
                  <a:schemeClr val="dk1"/>
                </a:solidFill>
              </a:rPr>
              <a:t>Refers to the mechanisms implemented by the European Union to put a price on carbon emissions, aiming to reduce greenhouse gas (GHG) emissions and combat climate change. The primary tools for carbon pricing in the EU are the EU Emissions Trading System (EU ETS) and various national carbon taxes.</a:t>
            </a:r>
            <a:endParaRPr sz="1100">
              <a:solidFill>
                <a:schemeClr val="dk1"/>
              </a:solidFill>
            </a:endParaRPr>
          </a:p>
          <a:p>
            <a:pPr indent="0" lvl="0" marL="0" rtl="0" algn="l">
              <a:lnSpc>
                <a:spcPct val="100000"/>
              </a:lnSpc>
              <a:spcBef>
                <a:spcPts val="0"/>
              </a:spcBef>
              <a:spcAft>
                <a:spcPts val="0"/>
              </a:spcAft>
              <a:buSzPts val="1800"/>
              <a:buNone/>
            </a:pPr>
            <a:r>
              <a:t/>
            </a:r>
            <a:endParaRPr sz="1100">
              <a:solidFill>
                <a:schemeClr val="dk1"/>
              </a:solidFill>
            </a:endParaRPr>
          </a:p>
          <a:p>
            <a:pPr indent="0" lvl="0" marL="0" rtl="0" algn="l">
              <a:lnSpc>
                <a:spcPct val="100000"/>
              </a:lnSpc>
              <a:spcBef>
                <a:spcPts val="0"/>
              </a:spcBef>
              <a:spcAft>
                <a:spcPts val="0"/>
              </a:spcAft>
              <a:buSzPts val="1800"/>
              <a:buNone/>
            </a:pPr>
            <a:r>
              <a:rPr b="1" lang="en" sz="1100">
                <a:solidFill>
                  <a:schemeClr val="dk1"/>
                </a:solidFill>
              </a:rPr>
              <a:t>Systems boundaries:</a:t>
            </a:r>
            <a:endParaRPr b="1" sz="1100">
              <a:solidFill>
                <a:schemeClr val="dk1"/>
              </a:solidFill>
            </a:endParaRPr>
          </a:p>
          <a:p>
            <a:pPr indent="0" lvl="0" marL="0" rtl="0" algn="l">
              <a:lnSpc>
                <a:spcPct val="100000"/>
              </a:lnSpc>
              <a:spcBef>
                <a:spcPts val="0"/>
              </a:spcBef>
              <a:spcAft>
                <a:spcPts val="0"/>
              </a:spcAft>
              <a:buSzPts val="1800"/>
              <a:buNone/>
            </a:pPr>
            <a:r>
              <a:rPr lang="en" sz="1100">
                <a:solidFill>
                  <a:schemeClr val="dk1"/>
                </a:solidFill>
              </a:rPr>
              <a:t>System boundaries in reference to emissions define the scope and limits of what is included when calculating and reporting greenhouse gas (GHG) emissions. These boundaries determine which sources, activities, and processes are considered in the analysis, ensuring clarity, consistency, and comparability of emissions data. Setting system boundaries is crucial for accurate and meaningful emissions assessments.</a:t>
            </a:r>
            <a:endParaRPr sz="1100">
              <a:solidFill>
                <a:schemeClr val="dk1"/>
              </a:solidFill>
            </a:endParaRPr>
          </a:p>
          <a:p>
            <a:pPr indent="0" lvl="0" marL="0" rtl="0" algn="l">
              <a:lnSpc>
                <a:spcPct val="100000"/>
              </a:lnSpc>
              <a:spcBef>
                <a:spcPts val="0"/>
              </a:spcBef>
              <a:spcAft>
                <a:spcPts val="0"/>
              </a:spcAft>
              <a:buSzPts val="1800"/>
              <a:buNone/>
            </a:pPr>
            <a:r>
              <a:t/>
            </a:r>
            <a:endParaRPr sz="1100">
              <a:solidFill>
                <a:schemeClr val="dk1"/>
              </a:solidFill>
            </a:endParaRPr>
          </a:p>
          <a:p>
            <a:pPr indent="0" lvl="0" marL="0" rtl="0" algn="l">
              <a:lnSpc>
                <a:spcPct val="115000"/>
              </a:lnSpc>
              <a:spcBef>
                <a:spcPts val="0"/>
              </a:spcBef>
              <a:spcAft>
                <a:spcPts val="0"/>
              </a:spcAft>
              <a:buSzPts val="1800"/>
              <a:buNone/>
            </a:pPr>
            <a:r>
              <a:rPr b="1" lang="en" sz="1100">
                <a:solidFill>
                  <a:schemeClr val="dk1"/>
                </a:solidFill>
              </a:rPr>
              <a:t>Precursors: </a:t>
            </a:r>
            <a:br>
              <a:rPr lang="en" sz="1100">
                <a:solidFill>
                  <a:schemeClr val="dk1"/>
                </a:solidFill>
              </a:rPr>
            </a:br>
            <a:r>
              <a:rPr lang="en" sz="1100">
                <a:solidFill>
                  <a:schemeClr val="dk1"/>
                </a:solidFill>
              </a:rPr>
              <a:t>In the context of the EU Carbon Border Adjustment Mechanism (CBAM), the term "precursors" refers to materials or products that are intermediate goods used in the production of other goods that are subject to the CBAM. These precursors are essential components or inputs in the manufacturing processes of products that have a significant carbon footprint.</a:t>
            </a:r>
            <a:endParaRPr sz="1100">
              <a:solidFill>
                <a:schemeClr val="dk1"/>
              </a:solidFill>
            </a:endParaRPr>
          </a:p>
          <a:p>
            <a:pPr indent="0" lvl="0" marL="0" rtl="0" algn="l">
              <a:lnSpc>
                <a:spcPct val="115000"/>
              </a:lnSpc>
              <a:spcBef>
                <a:spcPts val="0"/>
              </a:spcBef>
              <a:spcAft>
                <a:spcPts val="0"/>
              </a:spcAft>
              <a:buSzPts val="1800"/>
              <a:buNone/>
            </a:pPr>
            <a:r>
              <a:t/>
            </a:r>
            <a:endParaRPr sz="1100">
              <a:solidFill>
                <a:schemeClr val="dk1"/>
              </a:solidFill>
            </a:endParaRPr>
          </a:p>
        </p:txBody>
      </p:sp>
      <p:sp>
        <p:nvSpPr>
          <p:cNvPr id="906" name="Google Shape;906;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Common terms</a:t>
            </a:r>
            <a:endParaRPr/>
          </a:p>
        </p:txBody>
      </p:sp>
      <p:sp>
        <p:nvSpPr>
          <p:cNvPr id="907" name="Google Shape;907;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Frequently Asked Questions (based on </a:t>
            </a:r>
            <a:r>
              <a:rPr lang="en" u="sng">
                <a:solidFill>
                  <a:schemeClr val="hlink"/>
                </a:solidFill>
                <a:hlinkClick r:id="rId3"/>
              </a:rPr>
              <a:t>EU FAQ</a:t>
            </a:r>
            <a:r>
              <a:rPr lang="en"/>
              <a:t>)</a:t>
            </a:r>
            <a:endParaRPr/>
          </a:p>
        </p:txBody>
      </p:sp>
      <p:sp>
        <p:nvSpPr>
          <p:cNvPr id="913" name="Google Shape;913;p46"/>
          <p:cNvSpPr txBox="1"/>
          <p:nvPr/>
        </p:nvSpPr>
        <p:spPr>
          <a:xfrm>
            <a:off x="311700" y="1153500"/>
            <a:ext cx="8176500" cy="37182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1"/>
              </a:buClr>
              <a:buSzPts val="1100"/>
              <a:buFont typeface="Roboto"/>
              <a:buAutoNum type="arabicPeriod"/>
            </a:pPr>
            <a:r>
              <a:rPr b="1" i="0" lang="en" sz="1100" u="none" cap="none" strike="noStrike">
                <a:solidFill>
                  <a:schemeClr val="dk1"/>
                </a:solidFill>
                <a:latin typeface="Roboto"/>
                <a:ea typeface="Roboto"/>
                <a:cs typeface="Roboto"/>
                <a:sym typeface="Roboto"/>
              </a:rPr>
              <a:t>Why is the EU putting in place a Carbon Border Adjustment Mechanism?</a:t>
            </a:r>
            <a:endParaRPr b="1" i="0" sz="11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222222"/>
                </a:solidFill>
                <a:latin typeface="Roboto"/>
                <a:ea typeface="Roboto"/>
                <a:cs typeface="Roboto"/>
                <a:sym typeface="Roboto"/>
              </a:rPr>
              <a:t>• The EU is at the forefront of international efforts to fight climate change. The European Green Deal set out a clear path towards achieving the EU's ambitious target of a 55% net reduction in greenhouse gas emissions compared to 1990 levels by 2030, and to become climate-neutral by 2050. In July 2021, the Commission made its Fit for 55 policy proposals, since then, those policies have taken shape through negotiations with co-legislators, the European Parliament and the Council, and many have now been signed into EU law. This includes the EU’s Carbon Border Adjustment Mechanism (CBAM).</a:t>
            </a:r>
            <a:endParaRPr b="0" i="0" sz="1100" u="none" cap="none" strike="noStrike">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222222"/>
                </a:solidFill>
                <a:latin typeface="Roboto"/>
                <a:ea typeface="Roboto"/>
                <a:cs typeface="Roboto"/>
                <a:sym typeface="Roboto"/>
              </a:rPr>
              <a:t>• As the EU raises its climate ambition and less stringent environmental and climate policies prevail in some non-EU countries, there is a strong risk of so-called ‘carbon leakage' – i.e.companies based in the EU could move carbon-intensive production abroad to take advantage of laxer standards, or EU products could be replaced by more carbon-intensive imports. Such carbon leakage can shift emissions outside of Europe and therefore seriously undermine the EU’s as well as global climate efforts. The CBAM will support the EU’s increased climate ambition and ensure that climate action is not undermined by production relocating to countries with less ambitious policies.</a:t>
            </a:r>
            <a:endParaRPr b="0" i="0" sz="1100" u="none" cap="none" strike="noStrike">
              <a:solidFill>
                <a:srgbClr val="222222"/>
              </a:solidFill>
              <a:latin typeface="Roboto"/>
              <a:ea typeface="Roboto"/>
              <a:cs typeface="Roboto"/>
              <a:sym typeface="Roboto"/>
            </a:endParaRPr>
          </a:p>
        </p:txBody>
      </p:sp>
      <p:sp>
        <p:nvSpPr>
          <p:cNvPr id="914" name="Google Shape;914;p46"/>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Font typeface="Arial"/>
              <a:buNone/>
            </a:pPr>
            <a:r>
              <a:rPr lang="en"/>
              <a:t>Frequently Asked Questions (based on </a:t>
            </a:r>
            <a:r>
              <a:rPr lang="en" u="sng">
                <a:solidFill>
                  <a:schemeClr val="accent5"/>
                </a:solidFill>
                <a:hlinkClick r:id="rId3">
                  <a:extLst>
                    <a:ext uri="{A12FA001-AC4F-418D-AE19-62706E023703}">
                      <ahyp:hlinkClr val="tx"/>
                    </a:ext>
                  </a:extLst>
                </a:hlinkClick>
              </a:rPr>
              <a:t>EU FAQ</a:t>
            </a:r>
            <a:r>
              <a:rPr lang="en"/>
              <a:t>)</a:t>
            </a:r>
            <a:endParaRPr/>
          </a:p>
        </p:txBody>
      </p:sp>
      <p:sp>
        <p:nvSpPr>
          <p:cNvPr id="920" name="Google Shape;920;p47"/>
          <p:cNvSpPr txBox="1"/>
          <p:nvPr/>
        </p:nvSpPr>
        <p:spPr>
          <a:xfrm>
            <a:off x="311700" y="1153500"/>
            <a:ext cx="8176500" cy="371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Roboto"/>
                <a:ea typeface="Roboto"/>
                <a:cs typeface="Roboto"/>
                <a:sym typeface="Roboto"/>
              </a:rPr>
              <a:t>2. What is the current stage of implementation of CBAM?</a:t>
            </a:r>
            <a:endParaRPr b="1" i="0" sz="11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222222"/>
                </a:solidFill>
                <a:latin typeface="Roboto"/>
                <a:ea typeface="Roboto"/>
                <a:cs typeface="Roboto"/>
                <a:sym typeface="Roboto"/>
              </a:rPr>
              <a:t>• The European Parliament and the Council of the European Union, as co-legislators, signed the CBAM Regulation (EU) 2023/956 on 10 May 2023. </a:t>
            </a:r>
            <a:endParaRPr b="0" i="0" sz="1100" u="none" cap="none" strike="noStrike">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rgbClr val="222222"/>
                </a:solidFill>
                <a:latin typeface="Roboto"/>
                <a:ea typeface="Roboto"/>
                <a:cs typeface="Roboto"/>
                <a:sym typeface="Roboto"/>
              </a:rPr>
              <a:t>CBAM entered into application in its transitional period on 1 October 2023, with the first quarterly reports due by 31 January 2024. The set of rules and requirements for the reporting of emissions under CBAM are further specified in Implementing Regulation (EU) 2023/1773 laying out reporting rules during the transitional period. The Commission has set up the transitional CBAM registry, is preparing further secondary legislation, and carrying out the planned analysis. The definitive period of CBAM will enter into force in January 2026.</a:t>
            </a:r>
            <a:endParaRPr b="0" i="0" sz="1100" u="none" cap="none" strike="noStrike">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rgbClr val="222222"/>
                </a:solidFill>
                <a:latin typeface="Roboto"/>
                <a:ea typeface="Roboto"/>
                <a:cs typeface="Roboto"/>
                <a:sym typeface="Roboto"/>
              </a:rPr>
              <a:t>• The European Commission has made available detailed guidance for the application of CBAM during the transitional period. These include detailed manuals, webinars, e-learnings, and other materials. All information supporting the implementation can be accessed on the </a:t>
            </a:r>
            <a:r>
              <a:rPr b="0" i="0" lang="en" sz="1100" u="none" cap="none" strike="noStrike">
                <a:solidFill>
                  <a:srgbClr val="222222"/>
                </a:solidFill>
                <a:uFill>
                  <a:noFill/>
                </a:uFill>
                <a:latin typeface="Roboto"/>
                <a:ea typeface="Roboto"/>
                <a:cs typeface="Roboto"/>
                <a:sym typeface="Roboto"/>
                <a:hlinkClick r:id="rId4">
                  <a:extLst>
                    <a:ext uri="{A12FA001-AC4F-418D-AE19-62706E023703}">
                      <ahyp:hlinkClr val="tx"/>
                    </a:ext>
                  </a:extLst>
                </a:hlinkClick>
              </a:rPr>
              <a:t>Commission’s CBAM webpage (</a:t>
            </a:r>
            <a:r>
              <a:rPr b="0" i="0" lang="en" sz="1000" u="sng" cap="none" strike="noStrike">
                <a:solidFill>
                  <a:schemeClr val="accent5"/>
                </a:solidFill>
                <a:latin typeface="Roboto"/>
                <a:ea typeface="Roboto"/>
                <a:cs typeface="Roboto"/>
                <a:sym typeface="Roboto"/>
                <a:hlinkClick r:id="rId5">
                  <a:extLst>
                    <a:ext uri="{A12FA001-AC4F-418D-AE19-62706E023703}">
                      <ahyp:hlinkClr val="tx"/>
                    </a:ext>
                  </a:extLst>
                </a:hlinkClick>
              </a:rPr>
              <a:t>here</a:t>
            </a:r>
            <a:r>
              <a:rPr b="0" i="0" lang="en" sz="1200" u="none" cap="none" strike="noStrike">
                <a:solidFill>
                  <a:srgbClr val="000000"/>
                </a:solidFill>
                <a:latin typeface="Arial"/>
                <a:ea typeface="Arial"/>
                <a:cs typeface="Arial"/>
                <a:sym typeface="Arial"/>
              </a:rPr>
              <a:t>)</a:t>
            </a:r>
            <a:r>
              <a:rPr b="0" i="0" lang="en" sz="900" u="none" cap="none" strike="noStrike">
                <a:solidFill>
                  <a:srgbClr val="222222"/>
                </a:solidFill>
                <a:uFill>
                  <a:noFill/>
                </a:uFill>
                <a:latin typeface="Roboto"/>
                <a:ea typeface="Roboto"/>
                <a:cs typeface="Roboto"/>
                <a:sym typeface="Roboto"/>
                <a:hlinkClick r:id="rId6">
                  <a:extLst>
                    <a:ext uri="{A12FA001-AC4F-418D-AE19-62706E023703}">
                      <ahyp:hlinkClr val="tx"/>
                    </a:ext>
                  </a:extLst>
                </a:hlinkClick>
              </a:rPr>
              <a:t>.</a:t>
            </a:r>
            <a:endParaRPr b="0" i="0" sz="900" u="none" cap="none" strike="noStrike">
              <a:solidFill>
                <a:srgbClr val="222222"/>
              </a:solidFill>
              <a:latin typeface="Roboto"/>
              <a:ea typeface="Roboto"/>
              <a:cs typeface="Roboto"/>
              <a:sym typeface="Roboto"/>
            </a:endParaRPr>
          </a:p>
        </p:txBody>
      </p:sp>
      <p:sp>
        <p:nvSpPr>
          <p:cNvPr id="921" name="Google Shape;921;p47"/>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111111"/>
              <a:buFont typeface="Arial"/>
              <a:buNone/>
            </a:pPr>
            <a:r>
              <a:rPr lang="en"/>
              <a:t>Frequently Asked Questions (based on </a:t>
            </a:r>
            <a:r>
              <a:rPr lang="en" u="sng">
                <a:solidFill>
                  <a:schemeClr val="accent5"/>
                </a:solidFill>
                <a:hlinkClick r:id="rId3">
                  <a:extLst>
                    <a:ext uri="{A12FA001-AC4F-418D-AE19-62706E023703}">
                      <ahyp:hlinkClr val="tx"/>
                    </a:ext>
                  </a:extLst>
                </a:hlinkClick>
              </a:rPr>
              <a:t>EU FAQ</a:t>
            </a:r>
            <a:r>
              <a:rPr lang="en"/>
              <a:t>)</a:t>
            </a:r>
            <a:endParaRPr/>
          </a:p>
        </p:txBody>
      </p:sp>
      <p:sp>
        <p:nvSpPr>
          <p:cNvPr id="927" name="Google Shape;927;p48"/>
          <p:cNvSpPr txBox="1"/>
          <p:nvPr/>
        </p:nvSpPr>
        <p:spPr>
          <a:xfrm>
            <a:off x="311700" y="1153500"/>
            <a:ext cx="8176500" cy="3401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latin typeface="Roboto"/>
                <a:ea typeface="Roboto"/>
                <a:cs typeface="Roboto"/>
                <a:sym typeface="Roboto"/>
              </a:rPr>
              <a:t>3. Is it mandatory to use the communication template Excel file?</a:t>
            </a:r>
            <a:endParaRPr b="1" i="0" sz="11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b="0" i="0" lang="en" sz="1100" u="none" cap="none" strike="noStrike">
                <a:solidFill>
                  <a:srgbClr val="222222"/>
                </a:solidFill>
                <a:latin typeface="Roboto"/>
                <a:ea typeface="Roboto"/>
                <a:cs typeface="Roboto"/>
                <a:sym typeface="Roboto"/>
              </a:rPr>
              <a:t>• No, the use of the communication template is not compulsory but recommended.</a:t>
            </a:r>
            <a:endParaRPr b="0" i="0" sz="1100" u="none" cap="none" strike="noStrike">
              <a:solidFill>
                <a:srgbClr val="222222"/>
              </a:solidFill>
              <a:latin typeface="Roboto"/>
              <a:ea typeface="Roboto"/>
              <a:cs typeface="Roboto"/>
              <a:sym typeface="Roboto"/>
            </a:endParaRPr>
          </a:p>
          <a:p>
            <a:pPr indent="0" lvl="0" marL="0" marR="0" rtl="0" algn="l">
              <a:lnSpc>
                <a:spcPct val="115000"/>
              </a:lnSpc>
              <a:spcBef>
                <a:spcPts val="0"/>
              </a:spcBef>
              <a:spcAft>
                <a:spcPts val="0"/>
              </a:spcAft>
              <a:buClr>
                <a:srgbClr val="333333"/>
              </a:buClr>
              <a:buSzPts val="1100"/>
              <a:buFont typeface="Arial"/>
              <a:buNone/>
            </a:pPr>
            <a:r>
              <a:t/>
            </a:r>
            <a:endParaRPr b="0" i="0" sz="1100" u="none" cap="none" strike="noStrike">
              <a:solidFill>
                <a:srgbClr val="222222"/>
              </a:solidFill>
              <a:latin typeface="Roboto"/>
              <a:ea typeface="Roboto"/>
              <a:cs typeface="Roboto"/>
              <a:sym typeface="Roboto"/>
            </a:endParaRPr>
          </a:p>
          <a:p>
            <a:pPr indent="0" lvl="0" marL="0" marR="0" rtl="0" algn="l">
              <a:lnSpc>
                <a:spcPct val="115000"/>
              </a:lnSpc>
              <a:spcBef>
                <a:spcPts val="0"/>
              </a:spcBef>
              <a:spcAft>
                <a:spcPts val="0"/>
              </a:spcAft>
              <a:buClr>
                <a:srgbClr val="333333"/>
              </a:buClr>
              <a:buSzPts val="1100"/>
              <a:buFont typeface="Arial"/>
              <a:buNone/>
            </a:pPr>
            <a:r>
              <a:rPr b="0" i="0" lang="en" sz="1100" u="none" cap="none" strike="noStrike">
                <a:solidFill>
                  <a:srgbClr val="222222"/>
                </a:solidFill>
                <a:latin typeface="Roboto"/>
                <a:ea typeface="Roboto"/>
                <a:cs typeface="Roboto"/>
                <a:sym typeface="Roboto"/>
              </a:rPr>
              <a:t>• The communication template is a tool that allows operators to determine the embedded emissions in CBAM goods according to the methodology specified in Implementing Regulation (EU) 2023/1773. The template ensures that all relevant source streams and emission sources, electricity consumption as well as relevant precursors are taken into account for the calculation.</a:t>
            </a:r>
            <a:endParaRPr b="0" i="0" sz="1100" u="none" cap="none" strike="noStrike">
              <a:solidFill>
                <a:srgbClr val="222222"/>
              </a:solidFill>
              <a:latin typeface="Roboto"/>
              <a:ea typeface="Roboto"/>
              <a:cs typeface="Roboto"/>
              <a:sym typeface="Roboto"/>
            </a:endParaRPr>
          </a:p>
          <a:p>
            <a:pPr indent="0" lvl="0" marL="0" marR="0" rtl="0" algn="l">
              <a:lnSpc>
                <a:spcPct val="115000"/>
              </a:lnSpc>
              <a:spcBef>
                <a:spcPts val="0"/>
              </a:spcBef>
              <a:spcAft>
                <a:spcPts val="0"/>
              </a:spcAft>
              <a:buClr>
                <a:srgbClr val="333333"/>
              </a:buClr>
              <a:buSzPts val="1100"/>
              <a:buFont typeface="Arial"/>
              <a:buNone/>
            </a:pPr>
            <a:r>
              <a:t/>
            </a:r>
            <a:endParaRPr b="0" i="0" sz="1100" u="none" cap="none" strike="noStrike">
              <a:solidFill>
                <a:srgbClr val="222222"/>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222222"/>
                </a:solidFill>
                <a:latin typeface="Roboto"/>
                <a:ea typeface="Roboto"/>
                <a:cs typeface="Roboto"/>
                <a:sym typeface="Roboto"/>
              </a:rPr>
              <a:t>• The template contains a worksheet ‘Summary_Communication’ that contains all information needed by the reporting declarant. This worksheet thus facilitates the communication between third-country producers and importers (or their</a:t>
            </a:r>
            <a:endParaRPr b="0" i="0" sz="1100" u="none" cap="none" strike="noStrike">
              <a:solidFill>
                <a:srgbClr val="222222"/>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222222"/>
                </a:solidFill>
                <a:latin typeface="Roboto"/>
                <a:ea typeface="Roboto"/>
                <a:cs typeface="Roboto"/>
                <a:sym typeface="Roboto"/>
              </a:rPr>
              <a:t>representatives).</a:t>
            </a:r>
            <a:endParaRPr b="0" i="0" sz="1100" u="none" cap="none" strike="noStrike">
              <a:solidFill>
                <a:srgbClr val="222222"/>
              </a:solidFill>
              <a:latin typeface="Roboto"/>
              <a:ea typeface="Roboto"/>
              <a:cs typeface="Roboto"/>
              <a:sym typeface="Roboto"/>
            </a:endParaRPr>
          </a:p>
        </p:txBody>
      </p:sp>
      <p:sp>
        <p:nvSpPr>
          <p:cNvPr id="928" name="Google Shape;928;p48"/>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p>
        </p:txBody>
      </p:sp>
      <p:sp>
        <p:nvSpPr>
          <p:cNvPr id="934" name="Google Shape;934;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BACKUP</a:t>
            </a:r>
            <a:endParaRPr/>
          </a:p>
        </p:txBody>
      </p:sp>
      <p:sp>
        <p:nvSpPr>
          <p:cNvPr id="935" name="Google Shape;935;p49"/>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Your trusted team at carbmee</a:t>
            </a:r>
            <a:endParaRPr/>
          </a:p>
          <a:p>
            <a:pPr indent="0" lvl="0" marL="0" rtl="0" algn="l">
              <a:lnSpc>
                <a:spcPct val="100000"/>
              </a:lnSpc>
              <a:spcBef>
                <a:spcPts val="0"/>
              </a:spcBef>
              <a:spcAft>
                <a:spcPts val="0"/>
              </a:spcAft>
              <a:buSzPct val="111111"/>
              <a:buNone/>
            </a:pPr>
            <a:r>
              <a:t/>
            </a:r>
            <a:endParaRPr/>
          </a:p>
        </p:txBody>
      </p:sp>
      <p:grpSp>
        <p:nvGrpSpPr>
          <p:cNvPr id="221" name="Google Shape;221;p6"/>
          <p:cNvGrpSpPr/>
          <p:nvPr/>
        </p:nvGrpSpPr>
        <p:grpSpPr>
          <a:xfrm>
            <a:off x="1461100" y="1297661"/>
            <a:ext cx="5922200" cy="5143310"/>
            <a:chOff x="4661300" y="1054100"/>
            <a:chExt cx="5922200" cy="5156200"/>
          </a:xfrm>
        </p:grpSpPr>
        <p:sp>
          <p:nvSpPr>
            <p:cNvPr id="222" name="Google Shape;222;p6"/>
            <p:cNvSpPr/>
            <p:nvPr/>
          </p:nvSpPr>
          <p:spPr>
            <a:xfrm>
              <a:off x="5321800" y="1054100"/>
              <a:ext cx="5261700" cy="4149600"/>
            </a:xfrm>
            <a:prstGeom prst="roundRect">
              <a:avLst>
                <a:gd fmla="val 4126" name="adj"/>
              </a:avLst>
            </a:prstGeom>
            <a:solidFill>
              <a:srgbClr val="47CFE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6"/>
            <p:cNvSpPr/>
            <p:nvPr/>
          </p:nvSpPr>
          <p:spPr>
            <a:xfrm>
              <a:off x="9156700" y="1054100"/>
              <a:ext cx="1149600" cy="45975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6"/>
            <p:cNvSpPr/>
            <p:nvPr/>
          </p:nvSpPr>
          <p:spPr>
            <a:xfrm rot="-5400000">
              <a:off x="6426650" y="3378150"/>
              <a:ext cx="1066800" cy="45975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 name="Google Shape;225;p6"/>
          <p:cNvSpPr/>
          <p:nvPr/>
        </p:nvSpPr>
        <p:spPr>
          <a:xfrm>
            <a:off x="2258075" y="1304825"/>
            <a:ext cx="5261700" cy="4149600"/>
          </a:xfrm>
          <a:prstGeom prst="roundRect">
            <a:avLst>
              <a:gd fmla="val 4126" name="adj"/>
            </a:avLst>
          </a:prstGeom>
          <a:solidFill>
            <a:srgbClr val="02487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6"/>
          <p:cNvSpPr/>
          <p:nvPr/>
        </p:nvSpPr>
        <p:spPr>
          <a:xfrm>
            <a:off x="6425350" y="1098450"/>
            <a:ext cx="1149600" cy="459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6"/>
          <p:cNvSpPr/>
          <p:nvPr/>
        </p:nvSpPr>
        <p:spPr>
          <a:xfrm rot="-5400000">
            <a:off x="3695300" y="3422500"/>
            <a:ext cx="1066800" cy="45975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6"/>
          <p:cNvSpPr txBox="1"/>
          <p:nvPr/>
        </p:nvSpPr>
        <p:spPr>
          <a:xfrm>
            <a:off x="2499850" y="1537950"/>
            <a:ext cx="2957100" cy="261600"/>
          </a:xfrm>
          <a:prstGeom prst="rect">
            <a:avLst/>
          </a:prstGeom>
          <a:noFill/>
          <a:ln>
            <a:noFill/>
          </a:ln>
        </p:spPr>
        <p:txBody>
          <a:bodyPr anchorCtr="0" anchor="t" bIns="91425" lIns="0" spcFirstLastPara="1" rIns="91425"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rgbClr val="47CFE2"/>
                </a:solidFill>
                <a:latin typeface="Roboto"/>
                <a:ea typeface="Roboto"/>
                <a:cs typeface="Roboto"/>
                <a:sym typeface="Roboto"/>
              </a:rPr>
              <a:t>Meet your team</a:t>
            </a:r>
            <a:endParaRPr b="1" i="0" sz="800" u="none" cap="none" strike="noStrike">
              <a:solidFill>
                <a:srgbClr val="47CFE2"/>
              </a:solidFill>
              <a:latin typeface="Roboto"/>
              <a:ea typeface="Roboto"/>
              <a:cs typeface="Roboto"/>
              <a:sym typeface="Roboto"/>
            </a:endParaRPr>
          </a:p>
        </p:txBody>
      </p:sp>
      <p:graphicFrame>
        <p:nvGraphicFramePr>
          <p:cNvPr id="229" name="Google Shape;229;p6"/>
          <p:cNvGraphicFramePr/>
          <p:nvPr/>
        </p:nvGraphicFramePr>
        <p:xfrm>
          <a:off x="2448750" y="1799550"/>
          <a:ext cx="3000000" cy="3000000"/>
        </p:xfrm>
        <a:graphic>
          <a:graphicData uri="http://schemas.openxmlformats.org/drawingml/2006/table">
            <a:tbl>
              <a:tblPr>
                <a:noFill/>
                <a:tableStyleId>{570FDBA8-795D-47A7-9208-CB4733D1BB48}</a:tableStyleId>
              </a:tblPr>
              <a:tblGrid>
                <a:gridCol w="1732525"/>
                <a:gridCol w="1695250"/>
              </a:tblGrid>
              <a:tr h="1411200">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F7F7F7"/>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b="1" sz="1000" u="none" cap="none" strike="noStrike">
                        <a:solidFill>
                          <a:srgbClr val="F7F7F7"/>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000" u="none" cap="none" strike="noStrike">
                          <a:solidFill>
                            <a:srgbClr val="F7F7F7"/>
                          </a:solidFill>
                          <a:latin typeface="Roboto"/>
                          <a:ea typeface="Roboto"/>
                          <a:cs typeface="Roboto"/>
                          <a:sym typeface="Roboto"/>
                        </a:rPr>
                        <a:t>Florian Renneberg</a:t>
                      </a:r>
                      <a:endParaRPr sz="1000" u="none" cap="none" strike="noStrike">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8EB8D3"/>
                      </a:solidFill>
                      <a:prstDash val="solid"/>
                      <a:round/>
                      <a:headEnd len="sm" w="sm" type="none"/>
                      <a:tailEnd len="sm" w="sm" type="none"/>
                    </a:lnT>
                    <a:lnB cap="flat" cmpd="sng" w="9525">
                      <a:solidFill>
                        <a:srgbClr val="8EB8D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solidFill>
                            <a:srgbClr val="F7F7F7"/>
                          </a:solidFill>
                          <a:latin typeface="Roboto"/>
                          <a:ea typeface="Roboto"/>
                          <a:cs typeface="Roboto"/>
                          <a:sym typeface="Roboto"/>
                        </a:rPr>
                        <a:t>Sustainability and CBAM Expert at carbmee. </a:t>
                      </a:r>
                      <a:r>
                        <a:rPr lang="en" sz="900" u="none" cap="none" strike="noStrike">
                          <a:solidFill>
                            <a:srgbClr val="F7F7F7"/>
                          </a:solidFill>
                          <a:latin typeface="Roboto Light"/>
                          <a:ea typeface="Roboto Light"/>
                          <a:cs typeface="Roboto Light"/>
                          <a:sym typeface="Roboto Light"/>
                        </a:rPr>
                        <a:t>Florian a in-house expertise specialist, is here to provide you with updates and guidance everything to do with CBAM.</a:t>
                      </a:r>
                      <a:endParaRPr sz="900" u="none" cap="none" strike="noStrike">
                        <a:solidFill>
                          <a:srgbClr val="F7F7F7"/>
                        </a:solidFill>
                        <a:latin typeface="Roboto Light"/>
                        <a:ea typeface="Roboto Light"/>
                        <a:cs typeface="Roboto Light"/>
                        <a:sym typeface="Roboto Light"/>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8EB8D3"/>
                      </a:solidFill>
                      <a:prstDash val="solid"/>
                      <a:round/>
                      <a:headEnd len="sm" w="sm" type="none"/>
                      <a:tailEnd len="sm" w="sm" type="none"/>
                    </a:lnT>
                    <a:lnB cap="flat" cmpd="sng" w="9525">
                      <a:solidFill>
                        <a:srgbClr val="8EB8D3"/>
                      </a:solidFill>
                      <a:prstDash val="solid"/>
                      <a:round/>
                      <a:headEnd len="sm" w="sm" type="none"/>
                      <a:tailEnd len="sm" w="sm" type="none"/>
                    </a:lnB>
                  </a:tcPr>
                </a:tc>
              </a:tr>
              <a:tr h="1411200">
                <a:tc>
                  <a:txBody>
                    <a:bodyPr/>
                    <a:lstStyle/>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22222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100"/>
                        <a:buFont typeface="Arial"/>
                        <a:buNone/>
                      </a:pPr>
                      <a:r>
                        <a:t/>
                      </a:r>
                      <a:endParaRPr b="1" sz="1000" u="none" cap="none" strike="noStrike">
                        <a:solidFill>
                          <a:srgbClr val="F7F7F7"/>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lang="en" sz="1000" u="none" cap="none" strike="noStrike">
                          <a:solidFill>
                            <a:srgbClr val="F7F7F7"/>
                          </a:solidFill>
                          <a:latin typeface="Roboto"/>
                          <a:ea typeface="Roboto"/>
                          <a:cs typeface="Roboto"/>
                          <a:sym typeface="Roboto"/>
                        </a:rPr>
                        <a:t>Leona Mrackova</a:t>
                      </a:r>
                      <a:endParaRPr sz="1100" u="none" cap="none" strike="noStrike">
                        <a:solidFill>
                          <a:srgbClr val="22222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solidFill>
                          <a:srgbClr val="F7F7F7"/>
                        </a:solidFill>
                        <a:latin typeface="Roboto"/>
                        <a:ea typeface="Roboto"/>
                        <a:cs typeface="Roboto"/>
                        <a:sym typeface="Roboto"/>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8EB8D3"/>
                      </a:solidFill>
                      <a:prstDash val="solid"/>
                      <a:round/>
                      <a:headEnd len="sm" w="sm" type="none"/>
                      <a:tailEnd len="sm" w="sm" type="none"/>
                    </a:lnT>
                    <a:lnB cap="flat" cmpd="sng" w="9525">
                      <a:solidFill>
                        <a:srgbClr val="8EB8D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900" u="none" cap="none" strike="noStrike">
                          <a:solidFill>
                            <a:srgbClr val="F7F7F7"/>
                          </a:solidFill>
                          <a:latin typeface="Roboto"/>
                          <a:ea typeface="Roboto"/>
                          <a:cs typeface="Roboto"/>
                          <a:sym typeface="Roboto"/>
                        </a:rPr>
                        <a:t>Supplier Engagement Manager</a:t>
                      </a:r>
                      <a:r>
                        <a:rPr lang="en" sz="900" u="none" cap="none" strike="noStrike">
                          <a:solidFill>
                            <a:srgbClr val="F7F7F7"/>
                          </a:solidFill>
                          <a:latin typeface="Roboto Light"/>
                          <a:ea typeface="Roboto Light"/>
                          <a:cs typeface="Roboto Light"/>
                          <a:sym typeface="Roboto Light"/>
                        </a:rPr>
                        <a:t> your primary point of contact and responsible for delivery of supplier support and engagement throughout the project. </a:t>
                      </a:r>
                      <a:endParaRPr sz="900" u="none" cap="none" strike="noStrike">
                        <a:solidFill>
                          <a:srgbClr val="F7F7F7"/>
                        </a:solidFill>
                        <a:latin typeface="Roboto Light"/>
                        <a:ea typeface="Roboto Light"/>
                        <a:cs typeface="Roboto Light"/>
                        <a:sym typeface="Roboto Light"/>
                      </a:endParaRPr>
                    </a:p>
                  </a:txBody>
                  <a:tcPr marT="91425" marB="91425" marR="91425" marL="91425"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8EB8D3"/>
                      </a:solidFill>
                      <a:prstDash val="solid"/>
                      <a:round/>
                      <a:headEnd len="sm" w="sm" type="none"/>
                      <a:tailEnd len="sm" w="sm" type="none"/>
                    </a:lnT>
                    <a:lnB cap="flat" cmpd="sng" w="9525">
                      <a:solidFill>
                        <a:srgbClr val="8EB8D3"/>
                      </a:solidFill>
                      <a:prstDash val="solid"/>
                      <a:round/>
                      <a:headEnd len="sm" w="sm" type="none"/>
                      <a:tailEnd len="sm" w="sm" type="none"/>
                    </a:lnB>
                  </a:tcPr>
                </a:tc>
              </a:tr>
            </a:tbl>
          </a:graphicData>
        </a:graphic>
      </p:graphicFrame>
      <p:pic>
        <p:nvPicPr>
          <p:cNvPr id="230" name="Google Shape;230;p6"/>
          <p:cNvPicPr preferRelativeResize="0"/>
          <p:nvPr/>
        </p:nvPicPr>
        <p:blipFill rotWithShape="1">
          <a:blip r:embed="rId3">
            <a:alphaModFix/>
          </a:blip>
          <a:srcRect b="0" l="0" r="0" t="0"/>
          <a:stretch/>
        </p:blipFill>
        <p:spPr>
          <a:xfrm>
            <a:off x="2945825" y="2011310"/>
            <a:ext cx="740700" cy="740700"/>
          </a:xfrm>
          <a:prstGeom prst="ellipse">
            <a:avLst/>
          </a:prstGeom>
          <a:noFill/>
          <a:ln cap="flat" cmpd="sng" w="28575">
            <a:solidFill>
              <a:srgbClr val="47CFE2"/>
            </a:solidFill>
            <a:prstDash val="solid"/>
            <a:round/>
            <a:headEnd len="sm" w="sm" type="none"/>
            <a:tailEnd len="sm" w="sm" type="none"/>
          </a:ln>
        </p:spPr>
      </p:pic>
      <p:pic>
        <p:nvPicPr>
          <p:cNvPr id="231" name="Google Shape;231;p6"/>
          <p:cNvPicPr preferRelativeResize="0"/>
          <p:nvPr/>
        </p:nvPicPr>
        <p:blipFill rotWithShape="1">
          <a:blip r:embed="rId4">
            <a:alphaModFix/>
          </a:blip>
          <a:srcRect b="208" l="0" r="0" t="199"/>
          <a:stretch/>
        </p:blipFill>
        <p:spPr>
          <a:xfrm>
            <a:off x="2944325" y="3492742"/>
            <a:ext cx="743700" cy="740700"/>
          </a:xfrm>
          <a:prstGeom prst="ellipse">
            <a:avLst/>
          </a:prstGeom>
          <a:noFill/>
          <a:ln cap="flat" cmpd="sng" w="28575">
            <a:solidFill>
              <a:srgbClr val="FCD000"/>
            </a:solidFill>
            <a:prstDash val="solid"/>
            <a:round/>
            <a:headEnd len="sm" w="sm" type="none"/>
            <a:tailEnd len="sm" w="sm" type="none"/>
          </a:ln>
        </p:spPr>
      </p:pic>
      <p:sp>
        <p:nvSpPr>
          <p:cNvPr id="232" name="Google Shape;232;p6"/>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236" name="Shape 236"/>
        <p:cNvGrpSpPr/>
        <p:nvPr/>
      </p:nvGrpSpPr>
      <p:grpSpPr>
        <a:xfrm>
          <a:off x="0" y="0"/>
          <a:ext cx="0" cy="0"/>
          <a:chOff x="0" y="0"/>
          <a:chExt cx="0" cy="0"/>
        </a:xfrm>
      </p:grpSpPr>
      <p:cxnSp>
        <p:nvCxnSpPr>
          <p:cNvPr id="237" name="Google Shape;237;p7"/>
          <p:cNvCxnSpPr/>
          <p:nvPr/>
        </p:nvCxnSpPr>
        <p:spPr>
          <a:xfrm>
            <a:off x="491357" y="1447036"/>
            <a:ext cx="5180700" cy="0"/>
          </a:xfrm>
          <a:prstGeom prst="straightConnector1">
            <a:avLst/>
          </a:prstGeom>
          <a:noFill/>
          <a:ln cap="flat" cmpd="sng" w="28575">
            <a:solidFill>
              <a:srgbClr val="FCD000"/>
            </a:solidFill>
            <a:prstDash val="solid"/>
            <a:round/>
            <a:headEnd len="sm" w="sm" type="none"/>
            <a:tailEnd len="sm" w="sm" type="none"/>
          </a:ln>
        </p:spPr>
      </p:cxnSp>
      <p:sp>
        <p:nvSpPr>
          <p:cNvPr id="238" name="Google Shape;238;p7"/>
          <p:cNvSpPr txBox="1"/>
          <p:nvPr/>
        </p:nvSpPr>
        <p:spPr>
          <a:xfrm>
            <a:off x="455100" y="645525"/>
            <a:ext cx="5241600" cy="719700"/>
          </a:xfrm>
          <a:prstGeom prst="rect">
            <a:avLst/>
          </a:prstGeom>
          <a:noFill/>
          <a:ln>
            <a:noFill/>
          </a:ln>
        </p:spPr>
        <p:txBody>
          <a:bodyPr anchorCtr="0" anchor="t" bIns="41575" lIns="41575" spcFirstLastPara="1" rIns="41575" wrap="square" tIns="41575">
            <a:noAutofit/>
          </a:bodyPr>
          <a:lstStyle/>
          <a:p>
            <a:pPr indent="0" lvl="0" marL="0" marR="0" rtl="0" algn="l">
              <a:lnSpc>
                <a:spcPct val="115000"/>
              </a:lnSpc>
              <a:spcBef>
                <a:spcPts val="0"/>
              </a:spcBef>
              <a:spcAft>
                <a:spcPts val="0"/>
              </a:spcAft>
              <a:buClr>
                <a:srgbClr val="000000"/>
              </a:buClr>
              <a:buSzPts val="1700"/>
              <a:buFont typeface="Arial"/>
              <a:buNone/>
            </a:pPr>
            <a:r>
              <a:rPr b="1" i="0" lang="en" sz="1700" u="none" cap="none" strike="noStrike">
                <a:solidFill>
                  <a:srgbClr val="47CFE2"/>
                </a:solidFill>
                <a:latin typeface="Montserrat"/>
                <a:ea typeface="Montserrat"/>
                <a:cs typeface="Montserrat"/>
                <a:sym typeface="Montserrat"/>
              </a:rPr>
              <a:t>carbmee EIS™:</a:t>
            </a:r>
            <a:r>
              <a:rPr b="0" i="0" lang="en" sz="1700" u="none" cap="none" strike="noStrike">
                <a:solidFill>
                  <a:srgbClr val="3C4043"/>
                </a:solidFill>
                <a:latin typeface="Montserrat Light"/>
                <a:ea typeface="Montserrat Light"/>
                <a:cs typeface="Montserrat Light"/>
                <a:sym typeface="Montserrat Light"/>
              </a:rPr>
              <a:t> </a:t>
            </a:r>
            <a:r>
              <a:rPr b="0" i="0" lang="en" sz="1700" u="none" cap="none" strike="noStrike">
                <a:solidFill>
                  <a:schemeClr val="lt1"/>
                </a:solidFill>
                <a:latin typeface="Montserrat Light"/>
                <a:ea typeface="Montserrat Light"/>
                <a:cs typeface="Montserrat Light"/>
                <a:sym typeface="Montserrat Light"/>
              </a:rPr>
              <a:t>Carbon management platform to empower enterprises with carbon reduction</a:t>
            </a:r>
            <a:endParaRPr b="1" i="0" sz="1700" u="none" cap="none" strike="noStrike">
              <a:solidFill>
                <a:srgbClr val="47CFE2"/>
              </a:solidFill>
              <a:latin typeface="Montserrat"/>
              <a:ea typeface="Montserrat"/>
              <a:cs typeface="Montserrat"/>
              <a:sym typeface="Montserrat"/>
            </a:endParaRPr>
          </a:p>
        </p:txBody>
      </p:sp>
      <p:pic>
        <p:nvPicPr>
          <p:cNvPr id="239" name="Google Shape;239;p7"/>
          <p:cNvPicPr preferRelativeResize="0"/>
          <p:nvPr/>
        </p:nvPicPr>
        <p:blipFill rotWithShape="1">
          <a:blip r:embed="rId3">
            <a:alphaModFix/>
          </a:blip>
          <a:srcRect b="0" l="1214" r="24704" t="0"/>
          <a:stretch/>
        </p:blipFill>
        <p:spPr>
          <a:xfrm>
            <a:off x="4978824" y="522201"/>
            <a:ext cx="4242877" cy="3417451"/>
          </a:xfrm>
          <a:prstGeom prst="rect">
            <a:avLst/>
          </a:prstGeom>
          <a:noFill/>
          <a:ln>
            <a:noFill/>
          </a:ln>
          <a:effectLst>
            <a:outerShdw blurRad="71438" rotWithShape="0" algn="bl" dir="5400000" dist="95250">
              <a:srgbClr val="000000">
                <a:alpha val="20000"/>
              </a:srgbClr>
            </a:outerShdw>
          </a:effectLst>
        </p:spPr>
      </p:pic>
      <p:pic>
        <p:nvPicPr>
          <p:cNvPr id="240" name="Google Shape;240;p7"/>
          <p:cNvPicPr preferRelativeResize="0"/>
          <p:nvPr/>
        </p:nvPicPr>
        <p:blipFill rotWithShape="1">
          <a:blip r:embed="rId4">
            <a:alphaModFix/>
          </a:blip>
          <a:srcRect b="0" l="0" r="0" t="0"/>
          <a:stretch/>
        </p:blipFill>
        <p:spPr>
          <a:xfrm>
            <a:off x="7501094" y="4118634"/>
            <a:ext cx="298291" cy="267115"/>
          </a:xfrm>
          <a:prstGeom prst="rect">
            <a:avLst/>
          </a:prstGeom>
          <a:noFill/>
          <a:ln>
            <a:noFill/>
          </a:ln>
        </p:spPr>
      </p:pic>
      <p:pic>
        <p:nvPicPr>
          <p:cNvPr id="241" name="Google Shape;241;p7"/>
          <p:cNvPicPr preferRelativeResize="0"/>
          <p:nvPr/>
        </p:nvPicPr>
        <p:blipFill rotWithShape="1">
          <a:blip r:embed="rId5">
            <a:alphaModFix/>
          </a:blip>
          <a:srcRect b="0" l="0" r="0" t="0"/>
          <a:stretch/>
        </p:blipFill>
        <p:spPr>
          <a:xfrm>
            <a:off x="7995635" y="4051379"/>
            <a:ext cx="268224" cy="401626"/>
          </a:xfrm>
          <a:prstGeom prst="rect">
            <a:avLst/>
          </a:prstGeom>
          <a:noFill/>
          <a:ln>
            <a:noFill/>
          </a:ln>
        </p:spPr>
      </p:pic>
      <p:pic>
        <p:nvPicPr>
          <p:cNvPr id="242" name="Google Shape;242;p7"/>
          <p:cNvPicPr preferRelativeResize="0"/>
          <p:nvPr/>
        </p:nvPicPr>
        <p:blipFill rotWithShape="1">
          <a:blip r:embed="rId6">
            <a:alphaModFix/>
          </a:blip>
          <a:srcRect b="0" l="0" r="0" t="0"/>
          <a:stretch/>
        </p:blipFill>
        <p:spPr>
          <a:xfrm>
            <a:off x="8486207" y="4102304"/>
            <a:ext cx="461701" cy="299774"/>
          </a:xfrm>
          <a:prstGeom prst="rect">
            <a:avLst/>
          </a:prstGeom>
          <a:noFill/>
          <a:ln>
            <a:noFill/>
          </a:ln>
        </p:spPr>
      </p:pic>
      <p:sp>
        <p:nvSpPr>
          <p:cNvPr id="243" name="Google Shape;243;p7"/>
          <p:cNvSpPr txBox="1"/>
          <p:nvPr/>
        </p:nvSpPr>
        <p:spPr>
          <a:xfrm>
            <a:off x="455100" y="1787425"/>
            <a:ext cx="4523700" cy="1693200"/>
          </a:xfrm>
          <a:prstGeom prst="rect">
            <a:avLst/>
          </a:prstGeom>
          <a:noFill/>
          <a:ln>
            <a:noFill/>
          </a:ln>
        </p:spPr>
        <p:txBody>
          <a:bodyPr anchorCtr="0" anchor="t" bIns="91425" lIns="91425" spcFirstLastPara="1" rIns="91425" wrap="square" tIns="91425">
            <a:spAutoFit/>
          </a:bodyPr>
          <a:lstStyle/>
          <a:p>
            <a:pPr indent="-76200" lvl="0" marL="171450" marR="0" rtl="0" algn="l">
              <a:lnSpc>
                <a:spcPct val="100000"/>
              </a:lnSpc>
              <a:spcBef>
                <a:spcPts val="0"/>
              </a:spcBef>
              <a:spcAft>
                <a:spcPts val="0"/>
              </a:spcAft>
              <a:buClr>
                <a:srgbClr val="FCD000"/>
              </a:buClr>
              <a:buSzPts val="1200"/>
              <a:buFont typeface="Roboto"/>
              <a:buChar char="✓"/>
            </a:pPr>
            <a:r>
              <a:rPr b="0" i="0" lang="en" sz="1000" u="none" cap="none" strike="noStrike">
                <a:solidFill>
                  <a:schemeClr val="lt1"/>
                </a:solidFill>
                <a:latin typeface="Roboto"/>
                <a:ea typeface="Roboto"/>
                <a:cs typeface="Roboto"/>
                <a:sym typeface="Roboto"/>
              </a:rPr>
              <a:t>  Measure, manage and reduce carbon emissions in complex </a:t>
            </a:r>
            <a:endParaRPr b="0" i="0" sz="1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      </a:t>
            </a:r>
            <a:r>
              <a:rPr b="0" i="0" lang="en" sz="700" u="none" cap="none" strike="noStrike">
                <a:solidFill>
                  <a:schemeClr val="lt1"/>
                </a:solidFill>
                <a:latin typeface="Roboto"/>
                <a:ea typeface="Roboto"/>
                <a:cs typeface="Roboto"/>
                <a:sym typeface="Roboto"/>
              </a:rPr>
              <a:t> </a:t>
            </a:r>
            <a:r>
              <a:rPr b="0" i="0" lang="en" sz="1000" u="none" cap="none" strike="noStrike">
                <a:solidFill>
                  <a:schemeClr val="lt1"/>
                </a:solidFill>
                <a:latin typeface="Roboto"/>
                <a:ea typeface="Roboto"/>
                <a:cs typeface="Roboto"/>
                <a:sym typeface="Roboto"/>
              </a:rPr>
              <a:t> supply chains on transactional &amp; SKU level (indirect &amp; direct)</a:t>
            </a:r>
            <a:endParaRPr b="0" i="0" sz="1000" u="none" cap="none" strike="noStrike">
              <a:solidFill>
                <a:schemeClr val="lt1"/>
              </a:solidFill>
              <a:latin typeface="Roboto"/>
              <a:ea typeface="Roboto"/>
              <a:cs typeface="Roboto"/>
              <a:sym typeface="Roboto"/>
            </a:endParaRPr>
          </a:p>
          <a:p>
            <a:pPr indent="0" lvl="0" marL="17145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a:p>
            <a:pPr indent="-76200" lvl="0" marL="171450" marR="0" rtl="0" algn="l">
              <a:lnSpc>
                <a:spcPct val="100000"/>
              </a:lnSpc>
              <a:spcBef>
                <a:spcPts val="0"/>
              </a:spcBef>
              <a:spcAft>
                <a:spcPts val="0"/>
              </a:spcAft>
              <a:buClr>
                <a:srgbClr val="FCD000"/>
              </a:buClr>
              <a:buSzPts val="1200"/>
              <a:buFont typeface="Roboto"/>
              <a:buChar char="✓"/>
            </a:pPr>
            <a:r>
              <a:rPr b="0" i="0" lang="en" sz="1000" u="none" cap="none" strike="noStrike">
                <a:solidFill>
                  <a:schemeClr val="dk1"/>
                </a:solidFill>
                <a:latin typeface="Roboto"/>
                <a:ea typeface="Roboto"/>
                <a:cs typeface="Roboto"/>
                <a:sym typeface="Roboto"/>
              </a:rPr>
              <a:t>  </a:t>
            </a:r>
            <a:r>
              <a:rPr b="0" i="0" lang="en" sz="1000" u="none" cap="none" strike="noStrike">
                <a:solidFill>
                  <a:schemeClr val="lt1"/>
                </a:solidFill>
                <a:latin typeface="Roboto"/>
                <a:ea typeface="Roboto"/>
                <a:cs typeface="Roboto"/>
                <a:sym typeface="Roboto"/>
              </a:rPr>
              <a:t>Creating scalable &amp; verified Carbon Footprints (Product, Supplier,</a:t>
            </a:r>
            <a:endParaRPr b="0" i="0" sz="1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       </a:t>
            </a:r>
            <a:r>
              <a:rPr b="0" i="0" lang="en" sz="600" u="none" cap="none" strike="noStrike">
                <a:solidFill>
                  <a:schemeClr val="lt1"/>
                </a:solidFill>
                <a:latin typeface="Roboto"/>
                <a:ea typeface="Roboto"/>
                <a:cs typeface="Roboto"/>
                <a:sym typeface="Roboto"/>
              </a:rPr>
              <a:t> </a:t>
            </a:r>
            <a:r>
              <a:rPr b="0" i="0" lang="en" sz="1000" u="none" cap="none" strike="noStrike">
                <a:solidFill>
                  <a:schemeClr val="lt1"/>
                </a:solidFill>
                <a:latin typeface="Roboto"/>
                <a:ea typeface="Roboto"/>
                <a:cs typeface="Roboto"/>
                <a:sym typeface="Roboto"/>
              </a:rPr>
              <a:t>Corporate)    </a:t>
            </a:r>
            <a:endParaRPr b="0" i="0" sz="1000" u="none" cap="none" strike="noStrike">
              <a:solidFill>
                <a:schemeClr val="lt1"/>
              </a:solidFill>
              <a:latin typeface="Roboto"/>
              <a:ea typeface="Roboto"/>
              <a:cs typeface="Roboto"/>
              <a:sym typeface="Roboto"/>
            </a:endParaRPr>
          </a:p>
          <a:p>
            <a:pPr indent="0" lvl="0" marL="17145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a:p>
            <a:pPr indent="-76200" lvl="0" marL="171450" marR="0" rtl="0" algn="l">
              <a:lnSpc>
                <a:spcPct val="100000"/>
              </a:lnSpc>
              <a:spcBef>
                <a:spcPts val="0"/>
              </a:spcBef>
              <a:spcAft>
                <a:spcPts val="0"/>
              </a:spcAft>
              <a:buClr>
                <a:srgbClr val="FCD000"/>
              </a:buClr>
              <a:buSzPts val="1200"/>
              <a:buFont typeface="Roboto"/>
              <a:buChar char="✓"/>
            </a:pPr>
            <a:r>
              <a:rPr b="0" i="0" lang="en" sz="1000" u="none" cap="none" strike="noStrike">
                <a:solidFill>
                  <a:schemeClr val="dk1"/>
                </a:solidFill>
                <a:latin typeface="Roboto"/>
                <a:ea typeface="Roboto"/>
                <a:cs typeface="Roboto"/>
                <a:sym typeface="Roboto"/>
              </a:rPr>
              <a:t>   </a:t>
            </a:r>
            <a:r>
              <a:rPr b="0" i="0" lang="en" sz="1000" u="none" cap="none" strike="noStrike">
                <a:solidFill>
                  <a:schemeClr val="lt1"/>
                </a:solidFill>
                <a:latin typeface="Roboto"/>
                <a:ea typeface="Roboto"/>
                <a:cs typeface="Roboto"/>
                <a:sym typeface="Roboto"/>
              </a:rPr>
              <a:t>Decarbonizing &amp; reaching your SBTi-targets</a:t>
            </a:r>
            <a:br>
              <a:rPr b="0" i="0" lang="en" sz="1000" u="none" cap="none" strike="noStrike">
                <a:solidFill>
                  <a:schemeClr val="lt1"/>
                </a:solidFill>
                <a:latin typeface="Roboto"/>
                <a:ea typeface="Roboto"/>
                <a:cs typeface="Roboto"/>
                <a:sym typeface="Roboto"/>
              </a:rPr>
            </a:br>
            <a:endParaRPr b="0" i="0" sz="1000" u="none" cap="none" strike="noStrike">
              <a:solidFill>
                <a:schemeClr val="dk1"/>
              </a:solidFill>
              <a:latin typeface="Roboto"/>
              <a:ea typeface="Roboto"/>
              <a:cs typeface="Roboto"/>
              <a:sym typeface="Roboto"/>
            </a:endParaRPr>
          </a:p>
          <a:p>
            <a:pPr indent="-76200" lvl="0" marL="171450" marR="0" rtl="0" algn="l">
              <a:lnSpc>
                <a:spcPct val="100000"/>
              </a:lnSpc>
              <a:spcBef>
                <a:spcPts val="0"/>
              </a:spcBef>
              <a:spcAft>
                <a:spcPts val="0"/>
              </a:spcAft>
              <a:buClr>
                <a:srgbClr val="FCD000"/>
              </a:buClr>
              <a:buSzPts val="1200"/>
              <a:buFont typeface="Roboto"/>
              <a:buChar char="✓"/>
            </a:pPr>
            <a:r>
              <a:rPr b="0" i="0" lang="en" sz="1000" u="none" cap="none" strike="noStrike">
                <a:solidFill>
                  <a:schemeClr val="dk1"/>
                </a:solidFill>
                <a:latin typeface="Roboto"/>
                <a:ea typeface="Roboto"/>
                <a:cs typeface="Roboto"/>
                <a:sym typeface="Roboto"/>
              </a:rPr>
              <a:t>   </a:t>
            </a:r>
            <a:r>
              <a:rPr b="0" i="0" lang="en" sz="1000" u="none" cap="none" strike="noStrike">
                <a:solidFill>
                  <a:schemeClr val="lt1"/>
                </a:solidFill>
                <a:latin typeface="Roboto"/>
                <a:ea typeface="Roboto"/>
                <a:cs typeface="Roboto"/>
                <a:sym typeface="Roboto"/>
              </a:rPr>
              <a:t>Reporting environmental data for CBAM, CSRD, SEC, TCFD, CDP</a:t>
            </a:r>
            <a:endParaRPr b="0" i="0" sz="1000" u="none" cap="none" strike="noStrike">
              <a:solidFill>
                <a:schemeClr val="lt1"/>
              </a:solidFill>
              <a:latin typeface="Roboto"/>
              <a:ea typeface="Roboto"/>
              <a:cs typeface="Roboto"/>
              <a:sym typeface="Roboto"/>
            </a:endParaRPr>
          </a:p>
        </p:txBody>
      </p:sp>
      <p:sp>
        <p:nvSpPr>
          <p:cNvPr id="244" name="Google Shape;244;p7"/>
          <p:cNvSpPr txBox="1"/>
          <p:nvPr/>
        </p:nvSpPr>
        <p:spPr>
          <a:xfrm>
            <a:off x="5635150" y="3978588"/>
            <a:ext cx="1706400" cy="547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800"/>
              <a:buFont typeface="Arial"/>
              <a:buNone/>
            </a:pPr>
            <a:r>
              <a:rPr b="1" i="0" lang="en" sz="800" u="none" cap="none" strike="noStrike">
                <a:solidFill>
                  <a:schemeClr val="lt1"/>
                </a:solidFill>
                <a:latin typeface="Roboto"/>
                <a:ea typeface="Roboto"/>
                <a:cs typeface="Roboto"/>
                <a:sym typeface="Roboto"/>
              </a:rPr>
              <a:t>Gartner Hype Cycle Sustainability 2023 for</a:t>
            </a:r>
            <a:endParaRPr b="1" i="0" sz="800" u="none" cap="none" strike="noStrike">
              <a:solidFill>
                <a:schemeClr val="lt1"/>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b="1" i="0" lang="en" sz="800" u="none" cap="none" strike="noStrike">
                <a:solidFill>
                  <a:schemeClr val="lt1"/>
                </a:solidFill>
                <a:latin typeface="Roboto"/>
                <a:ea typeface="Roboto"/>
                <a:cs typeface="Roboto"/>
                <a:sym typeface="Roboto"/>
              </a:rPr>
              <a:t>Scope 3 GHG Emissions &amp;</a:t>
            </a:r>
            <a:br>
              <a:rPr b="1" i="0" lang="en" sz="800" u="none" cap="none" strike="noStrike">
                <a:solidFill>
                  <a:schemeClr val="lt1"/>
                </a:solidFill>
                <a:latin typeface="Roboto"/>
                <a:ea typeface="Roboto"/>
                <a:cs typeface="Roboto"/>
                <a:sym typeface="Roboto"/>
              </a:rPr>
            </a:br>
            <a:r>
              <a:rPr b="1" i="0" lang="en" sz="800" u="none" cap="none" strike="noStrike">
                <a:solidFill>
                  <a:schemeClr val="lt1"/>
                </a:solidFill>
                <a:latin typeface="Roboto"/>
                <a:ea typeface="Roboto"/>
                <a:cs typeface="Roboto"/>
                <a:sym typeface="Roboto"/>
              </a:rPr>
              <a:t>Carbon Management</a:t>
            </a:r>
            <a:endParaRPr b="1" i="0" sz="8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Roboto"/>
              <a:ea typeface="Roboto"/>
              <a:cs typeface="Roboto"/>
              <a:sym typeface="Roboto"/>
            </a:endParaRPr>
          </a:p>
        </p:txBody>
      </p:sp>
      <p:pic>
        <p:nvPicPr>
          <p:cNvPr id="245" name="Google Shape;245;p7"/>
          <p:cNvPicPr preferRelativeResize="0"/>
          <p:nvPr/>
        </p:nvPicPr>
        <p:blipFill rotWithShape="1">
          <a:blip r:embed="rId7">
            <a:alphaModFix/>
          </a:blip>
          <a:srcRect b="0" l="0" r="0" t="0"/>
          <a:stretch/>
        </p:blipFill>
        <p:spPr>
          <a:xfrm>
            <a:off x="1772871" y="4056716"/>
            <a:ext cx="362742" cy="119755"/>
          </a:xfrm>
          <a:prstGeom prst="rect">
            <a:avLst/>
          </a:prstGeom>
          <a:noFill/>
          <a:ln>
            <a:noFill/>
          </a:ln>
        </p:spPr>
      </p:pic>
      <p:pic>
        <p:nvPicPr>
          <p:cNvPr id="246" name="Google Shape;246;p7"/>
          <p:cNvPicPr preferRelativeResize="0"/>
          <p:nvPr/>
        </p:nvPicPr>
        <p:blipFill rotWithShape="1">
          <a:blip r:embed="rId8">
            <a:alphaModFix/>
          </a:blip>
          <a:srcRect b="25734" l="10647" r="10641" t="25749"/>
          <a:stretch/>
        </p:blipFill>
        <p:spPr>
          <a:xfrm>
            <a:off x="1089265" y="4051092"/>
            <a:ext cx="503557" cy="131006"/>
          </a:xfrm>
          <a:prstGeom prst="rect">
            <a:avLst/>
          </a:prstGeom>
          <a:noFill/>
          <a:ln>
            <a:noFill/>
          </a:ln>
        </p:spPr>
      </p:pic>
      <p:pic>
        <p:nvPicPr>
          <p:cNvPr id="247" name="Google Shape;247;p7"/>
          <p:cNvPicPr preferRelativeResize="0"/>
          <p:nvPr/>
        </p:nvPicPr>
        <p:blipFill rotWithShape="1">
          <a:blip r:embed="rId9">
            <a:alphaModFix/>
          </a:blip>
          <a:srcRect b="32654" l="0" r="0" t="32650"/>
          <a:stretch/>
        </p:blipFill>
        <p:spPr>
          <a:xfrm>
            <a:off x="2915775" y="4420911"/>
            <a:ext cx="597600" cy="188800"/>
          </a:xfrm>
          <a:prstGeom prst="rect">
            <a:avLst/>
          </a:prstGeom>
          <a:noFill/>
          <a:ln>
            <a:noFill/>
          </a:ln>
        </p:spPr>
      </p:pic>
      <p:pic>
        <p:nvPicPr>
          <p:cNvPr id="248" name="Google Shape;248;p7"/>
          <p:cNvPicPr preferRelativeResize="0"/>
          <p:nvPr/>
        </p:nvPicPr>
        <p:blipFill rotWithShape="1">
          <a:blip r:embed="rId10">
            <a:alphaModFix/>
          </a:blip>
          <a:srcRect b="0" l="0" r="0" t="0"/>
          <a:stretch/>
        </p:blipFill>
        <p:spPr>
          <a:xfrm>
            <a:off x="784010" y="3991547"/>
            <a:ext cx="172651" cy="250097"/>
          </a:xfrm>
          <a:prstGeom prst="rect">
            <a:avLst/>
          </a:prstGeom>
          <a:noFill/>
          <a:ln>
            <a:noFill/>
          </a:ln>
        </p:spPr>
      </p:pic>
      <p:pic>
        <p:nvPicPr>
          <p:cNvPr id="249" name="Google Shape;249;p7"/>
          <p:cNvPicPr preferRelativeResize="0"/>
          <p:nvPr/>
        </p:nvPicPr>
        <p:blipFill rotWithShape="1">
          <a:blip r:embed="rId11">
            <a:alphaModFix/>
          </a:blip>
          <a:srcRect b="0" l="0" r="0" t="0"/>
          <a:stretch/>
        </p:blipFill>
        <p:spPr>
          <a:xfrm>
            <a:off x="761850" y="4455546"/>
            <a:ext cx="597596" cy="138584"/>
          </a:xfrm>
          <a:prstGeom prst="rect">
            <a:avLst/>
          </a:prstGeom>
          <a:noFill/>
          <a:ln>
            <a:noFill/>
          </a:ln>
        </p:spPr>
      </p:pic>
      <p:pic>
        <p:nvPicPr>
          <p:cNvPr id="250" name="Google Shape;250;p7"/>
          <p:cNvPicPr preferRelativeResize="0"/>
          <p:nvPr/>
        </p:nvPicPr>
        <p:blipFill rotWithShape="1">
          <a:blip r:embed="rId12">
            <a:alphaModFix/>
          </a:blip>
          <a:srcRect b="0" l="0" r="0" t="0"/>
          <a:stretch/>
        </p:blipFill>
        <p:spPr>
          <a:xfrm>
            <a:off x="3593592" y="4030972"/>
            <a:ext cx="431369" cy="171226"/>
          </a:xfrm>
          <a:prstGeom prst="rect">
            <a:avLst/>
          </a:prstGeom>
          <a:noFill/>
          <a:ln>
            <a:noFill/>
          </a:ln>
        </p:spPr>
      </p:pic>
      <p:pic>
        <p:nvPicPr>
          <p:cNvPr id="251" name="Google Shape;251;p7"/>
          <p:cNvPicPr preferRelativeResize="0"/>
          <p:nvPr/>
        </p:nvPicPr>
        <p:blipFill rotWithShape="1">
          <a:blip r:embed="rId13">
            <a:alphaModFix/>
          </a:blip>
          <a:srcRect b="15777" l="0" r="0" t="15771"/>
          <a:stretch/>
        </p:blipFill>
        <p:spPr>
          <a:xfrm>
            <a:off x="2805827" y="4045391"/>
            <a:ext cx="665109" cy="142399"/>
          </a:xfrm>
          <a:prstGeom prst="rect">
            <a:avLst/>
          </a:prstGeom>
          <a:noFill/>
          <a:ln>
            <a:noFill/>
          </a:ln>
          <a:effectLst>
            <a:reflection blurRad="0" dir="5400000" dist="38100" endA="0" endPos="30000" fadeDir="5400012" kx="0" rotWithShape="0" algn="bl" stPos="0" sy="-100000" ky="0"/>
          </a:effectLst>
        </p:spPr>
      </p:pic>
      <p:pic>
        <p:nvPicPr>
          <p:cNvPr id="252" name="Google Shape;252;p7"/>
          <p:cNvPicPr preferRelativeResize="0"/>
          <p:nvPr/>
        </p:nvPicPr>
        <p:blipFill rotWithShape="1">
          <a:blip r:embed="rId14">
            <a:alphaModFix/>
          </a:blip>
          <a:srcRect b="0" l="0" r="0" t="0"/>
          <a:stretch/>
        </p:blipFill>
        <p:spPr>
          <a:xfrm>
            <a:off x="2350343" y="4241643"/>
            <a:ext cx="547347" cy="547341"/>
          </a:xfrm>
          <a:prstGeom prst="rect">
            <a:avLst/>
          </a:prstGeom>
          <a:noFill/>
          <a:ln>
            <a:noFill/>
          </a:ln>
        </p:spPr>
      </p:pic>
      <p:pic>
        <p:nvPicPr>
          <p:cNvPr id="253" name="Google Shape;253;p7"/>
          <p:cNvPicPr preferRelativeResize="0"/>
          <p:nvPr/>
        </p:nvPicPr>
        <p:blipFill rotWithShape="1">
          <a:blip r:embed="rId15">
            <a:alphaModFix/>
          </a:blip>
          <a:srcRect b="-7255" l="0" r="0" t="-11508"/>
          <a:stretch/>
        </p:blipFill>
        <p:spPr>
          <a:xfrm>
            <a:off x="2315669" y="4050737"/>
            <a:ext cx="415964" cy="131709"/>
          </a:xfrm>
          <a:prstGeom prst="rect">
            <a:avLst/>
          </a:prstGeom>
          <a:noFill/>
          <a:ln>
            <a:noFill/>
          </a:ln>
        </p:spPr>
      </p:pic>
      <p:pic>
        <p:nvPicPr>
          <p:cNvPr id="254" name="Google Shape;254;p7"/>
          <p:cNvPicPr preferRelativeResize="0"/>
          <p:nvPr/>
        </p:nvPicPr>
        <p:blipFill rotWithShape="1">
          <a:blip r:embed="rId16">
            <a:alphaModFix/>
          </a:blip>
          <a:srcRect b="0" l="0" r="0" t="0"/>
          <a:stretch/>
        </p:blipFill>
        <p:spPr>
          <a:xfrm>
            <a:off x="1413401" y="4420907"/>
            <a:ext cx="815698" cy="188791"/>
          </a:xfrm>
          <a:prstGeom prst="rect">
            <a:avLst/>
          </a:prstGeom>
          <a:noFill/>
          <a:ln>
            <a:noFill/>
          </a:ln>
        </p:spPr>
      </p:pic>
      <p:pic>
        <p:nvPicPr>
          <p:cNvPr id="255" name="Google Shape;255;p7"/>
          <p:cNvPicPr preferRelativeResize="0"/>
          <p:nvPr/>
        </p:nvPicPr>
        <p:blipFill rotWithShape="1">
          <a:blip r:embed="rId17">
            <a:alphaModFix/>
          </a:blip>
          <a:srcRect b="0" l="0" r="0" t="0"/>
          <a:stretch/>
        </p:blipFill>
        <p:spPr>
          <a:xfrm>
            <a:off x="3540825" y="4441262"/>
            <a:ext cx="665101" cy="148078"/>
          </a:xfrm>
          <a:prstGeom prst="rect">
            <a:avLst/>
          </a:prstGeom>
          <a:noFill/>
          <a:ln>
            <a:noFill/>
          </a:ln>
        </p:spPr>
      </p:pic>
      <p:pic>
        <p:nvPicPr>
          <p:cNvPr id="256" name="Google Shape;256;p7"/>
          <p:cNvPicPr preferRelativeResize="0"/>
          <p:nvPr/>
        </p:nvPicPr>
        <p:blipFill rotWithShape="1">
          <a:blip r:embed="rId18">
            <a:alphaModFix/>
          </a:blip>
          <a:srcRect b="0" l="0" r="0" t="0"/>
          <a:stretch/>
        </p:blipFill>
        <p:spPr>
          <a:xfrm>
            <a:off x="8012640" y="229300"/>
            <a:ext cx="901647" cy="216700"/>
          </a:xfrm>
          <a:prstGeom prst="rect">
            <a:avLst/>
          </a:prstGeom>
          <a:noFill/>
          <a:ln>
            <a:noFill/>
          </a:ln>
        </p:spPr>
      </p:pic>
      <p:sp>
        <p:nvSpPr>
          <p:cNvPr id="257" name="Google Shape;257;p7"/>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4873"/>
        </a:solidFill>
      </p:bgPr>
    </p:bg>
    <p:spTree>
      <p:nvGrpSpPr>
        <p:cNvPr id="261" name="Shape 261"/>
        <p:cNvGrpSpPr/>
        <p:nvPr/>
      </p:nvGrpSpPr>
      <p:grpSpPr>
        <a:xfrm>
          <a:off x="0" y="0"/>
          <a:ext cx="0" cy="0"/>
          <a:chOff x="0" y="0"/>
          <a:chExt cx="0" cy="0"/>
        </a:xfrm>
      </p:grpSpPr>
      <p:pic>
        <p:nvPicPr>
          <p:cNvPr id="262" name="Google Shape;262;p8"/>
          <p:cNvPicPr preferRelativeResize="0"/>
          <p:nvPr/>
        </p:nvPicPr>
        <p:blipFill rotWithShape="1">
          <a:blip r:embed="rId3">
            <a:alphaModFix/>
          </a:blip>
          <a:srcRect b="35333" l="40479" r="0" t="8385"/>
          <a:stretch/>
        </p:blipFill>
        <p:spPr>
          <a:xfrm flipH="1">
            <a:off x="5085300" y="0"/>
            <a:ext cx="4058700" cy="5143500"/>
          </a:xfrm>
          <a:prstGeom prst="round1Rect">
            <a:avLst>
              <a:gd fmla="val 17769" name="adj"/>
            </a:avLst>
          </a:prstGeom>
          <a:noFill/>
          <a:ln>
            <a:noFill/>
          </a:ln>
        </p:spPr>
      </p:pic>
      <p:sp>
        <p:nvSpPr>
          <p:cNvPr id="263" name="Google Shape;263;p8"/>
          <p:cNvSpPr txBox="1"/>
          <p:nvPr/>
        </p:nvSpPr>
        <p:spPr>
          <a:xfrm>
            <a:off x="7574949" y="47653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FFFFFF"/>
                </a:solidFill>
                <a:latin typeface="Roboto Light"/>
                <a:ea typeface="Roboto Light"/>
                <a:cs typeface="Roboto Light"/>
                <a:sym typeface="Roboto Light"/>
              </a:rPr>
              <a:t>© carbmee, 2024. All rights reserved.</a:t>
            </a:r>
            <a:endParaRPr b="0" i="0" sz="500" u="none" cap="none" strike="noStrike">
              <a:solidFill>
                <a:srgbClr val="FFFFFF"/>
              </a:solidFill>
              <a:latin typeface="Roboto Light"/>
              <a:ea typeface="Roboto Light"/>
              <a:cs typeface="Roboto Light"/>
              <a:sym typeface="Roboto Light"/>
            </a:endParaRPr>
          </a:p>
        </p:txBody>
      </p:sp>
      <p:sp>
        <p:nvSpPr>
          <p:cNvPr id="264" name="Google Shape;264;p8"/>
          <p:cNvSpPr txBox="1"/>
          <p:nvPr/>
        </p:nvSpPr>
        <p:spPr>
          <a:xfrm>
            <a:off x="436625" y="2110975"/>
            <a:ext cx="3800100" cy="1358700"/>
          </a:xfrm>
          <a:prstGeom prst="rect">
            <a:avLst/>
          </a:prstGeom>
          <a:noFill/>
          <a:ln>
            <a:noFill/>
          </a:ln>
        </p:spPr>
        <p:txBody>
          <a:bodyPr anchorCtr="0" anchor="t" bIns="41575" lIns="41575" spcFirstLastPara="1" rIns="41575" wrap="square" tIns="41575">
            <a:noAutofit/>
          </a:bodyPr>
          <a:lstStyle/>
          <a:p>
            <a:pPr indent="0" lvl="0" marL="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lt1"/>
              </a:solidFill>
              <a:latin typeface="Montserrat"/>
              <a:ea typeface="Montserrat"/>
              <a:cs typeface="Montserrat"/>
              <a:sym typeface="Montserrat"/>
            </a:endParaRPr>
          </a:p>
        </p:txBody>
      </p:sp>
      <p:pic>
        <p:nvPicPr>
          <p:cNvPr id="265" name="Google Shape;265;p8"/>
          <p:cNvPicPr preferRelativeResize="0"/>
          <p:nvPr/>
        </p:nvPicPr>
        <p:blipFill rotWithShape="1">
          <a:blip r:embed="rId4">
            <a:alphaModFix/>
          </a:blip>
          <a:srcRect b="0" l="0" r="0" t="0"/>
          <a:stretch/>
        </p:blipFill>
        <p:spPr>
          <a:xfrm>
            <a:off x="8013375" y="229299"/>
            <a:ext cx="903854" cy="216700"/>
          </a:xfrm>
          <a:prstGeom prst="rect">
            <a:avLst/>
          </a:prstGeom>
          <a:noFill/>
          <a:ln>
            <a:noFill/>
          </a:ln>
        </p:spPr>
      </p:pic>
      <p:sp>
        <p:nvSpPr>
          <p:cNvPr id="266" name="Google Shape;266;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chemeClr val="lt1"/>
                </a:solidFill>
              </a:rPr>
              <a:t>CBAM </a:t>
            </a:r>
            <a:endParaRPr>
              <a:solidFill>
                <a:schemeClr val="lt1"/>
              </a:solidFill>
            </a:endParaRPr>
          </a:p>
        </p:txBody>
      </p:sp>
      <p:sp>
        <p:nvSpPr>
          <p:cNvPr id="267" name="Google Shape;267;p8"/>
          <p:cNvSpPr txBox="1"/>
          <p:nvPr/>
        </p:nvSpPr>
        <p:spPr>
          <a:xfrm>
            <a:off x="450239" y="1389569"/>
            <a:ext cx="4026000" cy="307800"/>
          </a:xfrm>
          <a:prstGeom prst="rect">
            <a:avLst/>
          </a:prstGeom>
          <a:noFill/>
          <a:ln>
            <a:noFill/>
          </a:ln>
        </p:spPr>
        <p:txBody>
          <a:bodyPr anchorCtr="0" anchor="t" bIns="91425" lIns="0" spcFirstLastPara="1" rIns="91425" wrap="square" tIns="0">
            <a:spAutoFit/>
          </a:bodyPr>
          <a:lstStyle/>
          <a:p>
            <a:pPr indent="0" lvl="0" marL="457200" marR="0" rtl="0" algn="l">
              <a:lnSpc>
                <a:spcPct val="200000"/>
              </a:lnSpc>
              <a:spcBef>
                <a:spcPts val="0"/>
              </a:spcBef>
              <a:spcAft>
                <a:spcPts val="0"/>
              </a:spcAft>
              <a:buClr>
                <a:srgbClr val="000000"/>
              </a:buClr>
              <a:buSzPts val="1400"/>
              <a:buFont typeface="Arial"/>
              <a:buNone/>
            </a:pPr>
            <a:r>
              <a:rPr b="0" i="0" lang="en" sz="1400" u="none" cap="none" strike="noStrike">
                <a:solidFill>
                  <a:srgbClr val="FFFFFF"/>
                </a:solidFill>
                <a:latin typeface="Roboto"/>
                <a:ea typeface="Roboto"/>
                <a:cs typeface="Roboto"/>
                <a:sym typeface="Roboto"/>
              </a:rPr>
              <a:t>Overview </a:t>
            </a:r>
            <a:endParaRPr b="0" i="0" sz="1400" u="none" cap="none" strike="noStrike">
              <a:solidFill>
                <a:srgbClr val="FFFFFF"/>
              </a:solidFill>
              <a:latin typeface="Roboto"/>
              <a:ea typeface="Roboto"/>
              <a:cs typeface="Roboto"/>
              <a:sym typeface="Roboto"/>
            </a:endParaRPr>
          </a:p>
        </p:txBody>
      </p:sp>
      <p:sp>
        <p:nvSpPr>
          <p:cNvPr id="268" name="Google Shape;268;p8"/>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9"/>
          <p:cNvSpPr/>
          <p:nvPr/>
        </p:nvSpPr>
        <p:spPr>
          <a:xfrm>
            <a:off x="258925" y="1618450"/>
            <a:ext cx="5224800" cy="4734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Overview CBAM</a:t>
            </a:r>
            <a:endParaRPr/>
          </a:p>
        </p:txBody>
      </p:sp>
      <p:sp>
        <p:nvSpPr>
          <p:cNvPr id="275" name="Google Shape;275;p9"/>
          <p:cNvSpPr txBox="1"/>
          <p:nvPr/>
        </p:nvSpPr>
        <p:spPr>
          <a:xfrm>
            <a:off x="7727349" y="49177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666666"/>
                </a:solidFill>
                <a:latin typeface="Roboto Light"/>
                <a:ea typeface="Roboto Light"/>
                <a:cs typeface="Roboto Light"/>
                <a:sym typeface="Roboto Light"/>
              </a:rPr>
              <a:t>© carbmee, 2024. All rights reserved.</a:t>
            </a:r>
            <a:endParaRPr b="0" i="0" sz="500" u="none" cap="none" strike="noStrike">
              <a:solidFill>
                <a:srgbClr val="666666"/>
              </a:solidFill>
              <a:latin typeface="Roboto Light"/>
              <a:ea typeface="Roboto Light"/>
              <a:cs typeface="Roboto Light"/>
              <a:sym typeface="Roboto Light"/>
            </a:endParaRPr>
          </a:p>
        </p:txBody>
      </p:sp>
      <p:sp>
        <p:nvSpPr>
          <p:cNvPr id="276" name="Google Shape;276;p9"/>
          <p:cNvSpPr txBox="1"/>
          <p:nvPr>
            <p:ph idx="1" type="body"/>
          </p:nvPr>
        </p:nvSpPr>
        <p:spPr>
          <a:xfrm>
            <a:off x="311700" y="1152475"/>
            <a:ext cx="5331600" cy="1112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SzPts val="1800"/>
              <a:buNone/>
            </a:pPr>
            <a:r>
              <a:rPr lang="en" sz="1000">
                <a:solidFill>
                  <a:schemeClr val="dk1"/>
                </a:solidFill>
              </a:rPr>
              <a:t>EU Emission Trading System price (EUR/tCO2e) since 2005, the carbon price is expected to rise to up to 200 (EUR/tCO2e). </a:t>
            </a:r>
            <a:endParaRPr sz="1000">
              <a:solidFill>
                <a:schemeClr val="dk1"/>
              </a:solidFill>
            </a:endParaRPr>
          </a:p>
          <a:p>
            <a:pPr indent="0" lvl="0" marL="0" marR="0" rtl="0" algn="l">
              <a:lnSpc>
                <a:spcPct val="100000"/>
              </a:lnSpc>
              <a:spcBef>
                <a:spcPts val="0"/>
              </a:spcBef>
              <a:spcAft>
                <a:spcPts val="0"/>
              </a:spcAft>
              <a:buSzPts val="1800"/>
              <a:buNone/>
            </a:pPr>
            <a:r>
              <a:t/>
            </a:r>
            <a:endParaRPr sz="1000">
              <a:solidFill>
                <a:schemeClr val="dk1"/>
              </a:solidFill>
            </a:endParaRPr>
          </a:p>
          <a:p>
            <a:pPr indent="0" lvl="0" marL="0" marR="0" rtl="0" algn="l">
              <a:lnSpc>
                <a:spcPct val="100000"/>
              </a:lnSpc>
              <a:spcBef>
                <a:spcPts val="0"/>
              </a:spcBef>
              <a:spcAft>
                <a:spcPts val="0"/>
              </a:spcAft>
              <a:buSzPts val="1800"/>
              <a:buNone/>
            </a:pPr>
            <a:r>
              <a:rPr lang="en" sz="1000">
                <a:solidFill>
                  <a:schemeClr val="dk1"/>
                </a:solidFill>
              </a:rPr>
              <a:t>For imposing equal carbon costs EU-imports will have the same carbon price as goods under the EU-ETS (till 2034)</a:t>
            </a:r>
            <a:endParaRPr sz="1000">
              <a:solidFill>
                <a:schemeClr val="dk1"/>
              </a:solidFill>
              <a:highlight>
                <a:srgbClr val="FF0000"/>
              </a:highlight>
            </a:endParaRPr>
          </a:p>
        </p:txBody>
      </p:sp>
      <p:sp>
        <p:nvSpPr>
          <p:cNvPr id="277" name="Google Shape;277;p9"/>
          <p:cNvSpPr txBox="1"/>
          <p:nvPr/>
        </p:nvSpPr>
        <p:spPr>
          <a:xfrm>
            <a:off x="112300" y="2264695"/>
            <a:ext cx="2534100" cy="31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278" name="Google Shape;278;p9"/>
          <p:cNvSpPr/>
          <p:nvPr/>
        </p:nvSpPr>
        <p:spPr>
          <a:xfrm>
            <a:off x="4963275" y="2145425"/>
            <a:ext cx="456600" cy="2478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9"/>
          <p:cNvSpPr/>
          <p:nvPr/>
        </p:nvSpPr>
        <p:spPr>
          <a:xfrm>
            <a:off x="419617" y="4471862"/>
            <a:ext cx="4619700" cy="151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9"/>
          <p:cNvSpPr txBox="1"/>
          <p:nvPr/>
        </p:nvSpPr>
        <p:spPr>
          <a:xfrm>
            <a:off x="1147584" y="4387584"/>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2011</a:t>
            </a:r>
            <a:endParaRPr b="0" i="0" sz="500" u="none" cap="none" strike="noStrike">
              <a:solidFill>
                <a:srgbClr val="000000"/>
              </a:solidFill>
              <a:latin typeface="Montserrat Light"/>
              <a:ea typeface="Montserrat Light"/>
              <a:cs typeface="Montserrat Light"/>
              <a:sym typeface="Montserrat Light"/>
            </a:endParaRPr>
          </a:p>
        </p:txBody>
      </p:sp>
      <p:sp>
        <p:nvSpPr>
          <p:cNvPr id="281" name="Google Shape;281;p9"/>
          <p:cNvSpPr txBox="1"/>
          <p:nvPr/>
        </p:nvSpPr>
        <p:spPr>
          <a:xfrm>
            <a:off x="1968488" y="4387584"/>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2014</a:t>
            </a:r>
            <a:endParaRPr b="0" i="0" sz="500" u="none" cap="none" strike="noStrike">
              <a:solidFill>
                <a:srgbClr val="000000"/>
              </a:solidFill>
              <a:latin typeface="Montserrat Light"/>
              <a:ea typeface="Montserrat Light"/>
              <a:cs typeface="Montserrat Light"/>
              <a:sym typeface="Montserrat Light"/>
            </a:endParaRPr>
          </a:p>
        </p:txBody>
      </p:sp>
      <p:sp>
        <p:nvSpPr>
          <p:cNvPr id="282" name="Google Shape;282;p9"/>
          <p:cNvSpPr txBox="1"/>
          <p:nvPr/>
        </p:nvSpPr>
        <p:spPr>
          <a:xfrm>
            <a:off x="2699141" y="4387584"/>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2017</a:t>
            </a:r>
            <a:endParaRPr b="0" i="0" sz="500" u="none" cap="none" strike="noStrike">
              <a:solidFill>
                <a:srgbClr val="000000"/>
              </a:solidFill>
              <a:latin typeface="Montserrat Light"/>
              <a:ea typeface="Montserrat Light"/>
              <a:cs typeface="Montserrat Light"/>
              <a:sym typeface="Montserrat Light"/>
            </a:endParaRPr>
          </a:p>
        </p:txBody>
      </p:sp>
      <p:sp>
        <p:nvSpPr>
          <p:cNvPr id="283" name="Google Shape;283;p9"/>
          <p:cNvSpPr txBox="1"/>
          <p:nvPr/>
        </p:nvSpPr>
        <p:spPr>
          <a:xfrm>
            <a:off x="3519479" y="4387584"/>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2020</a:t>
            </a:r>
            <a:endParaRPr b="0" i="0" sz="500" u="none" cap="none" strike="noStrike">
              <a:solidFill>
                <a:srgbClr val="000000"/>
              </a:solidFill>
              <a:latin typeface="Montserrat Light"/>
              <a:ea typeface="Montserrat Light"/>
              <a:cs typeface="Montserrat Light"/>
              <a:sym typeface="Montserrat Light"/>
            </a:endParaRPr>
          </a:p>
        </p:txBody>
      </p:sp>
      <p:sp>
        <p:nvSpPr>
          <p:cNvPr id="284" name="Google Shape;284;p9"/>
          <p:cNvSpPr txBox="1"/>
          <p:nvPr/>
        </p:nvSpPr>
        <p:spPr>
          <a:xfrm>
            <a:off x="4255896" y="4387584"/>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2023</a:t>
            </a:r>
            <a:endParaRPr b="0" i="0" sz="500" u="none" cap="none" strike="noStrike">
              <a:solidFill>
                <a:srgbClr val="000000"/>
              </a:solidFill>
              <a:latin typeface="Montserrat Light"/>
              <a:ea typeface="Montserrat Light"/>
              <a:cs typeface="Montserrat Light"/>
              <a:sym typeface="Montserrat Light"/>
            </a:endParaRPr>
          </a:p>
        </p:txBody>
      </p:sp>
      <p:sp>
        <p:nvSpPr>
          <p:cNvPr id="285" name="Google Shape;285;p9"/>
          <p:cNvSpPr txBox="1"/>
          <p:nvPr/>
        </p:nvSpPr>
        <p:spPr>
          <a:xfrm>
            <a:off x="5009919" y="3806445"/>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a:t>
            </a:r>
            <a:endParaRPr b="0" i="0" sz="500" u="none" cap="none" strike="noStrike">
              <a:solidFill>
                <a:srgbClr val="000000"/>
              </a:solidFill>
              <a:latin typeface="Montserrat Light"/>
              <a:ea typeface="Montserrat Light"/>
              <a:cs typeface="Montserrat Light"/>
              <a:sym typeface="Montserrat Light"/>
            </a:endParaRPr>
          </a:p>
        </p:txBody>
      </p:sp>
      <p:sp>
        <p:nvSpPr>
          <p:cNvPr id="286" name="Google Shape;286;p9"/>
          <p:cNvSpPr txBox="1"/>
          <p:nvPr/>
        </p:nvSpPr>
        <p:spPr>
          <a:xfrm>
            <a:off x="5009919" y="3478749"/>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40€</a:t>
            </a:r>
            <a:endParaRPr b="0" i="0" sz="500" u="none" cap="none" strike="noStrike">
              <a:solidFill>
                <a:srgbClr val="000000"/>
              </a:solidFill>
              <a:latin typeface="Montserrat Light"/>
              <a:ea typeface="Montserrat Light"/>
              <a:cs typeface="Montserrat Light"/>
              <a:sym typeface="Montserrat Light"/>
            </a:endParaRPr>
          </a:p>
        </p:txBody>
      </p:sp>
      <p:sp>
        <p:nvSpPr>
          <p:cNvPr id="287" name="Google Shape;287;p9"/>
          <p:cNvSpPr txBox="1"/>
          <p:nvPr/>
        </p:nvSpPr>
        <p:spPr>
          <a:xfrm>
            <a:off x="5009919" y="3141051"/>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60€</a:t>
            </a:r>
            <a:endParaRPr b="0" i="0" sz="500" u="none" cap="none" strike="noStrike">
              <a:solidFill>
                <a:srgbClr val="000000"/>
              </a:solidFill>
              <a:latin typeface="Montserrat Light"/>
              <a:ea typeface="Montserrat Light"/>
              <a:cs typeface="Montserrat Light"/>
              <a:sym typeface="Montserrat Light"/>
            </a:endParaRPr>
          </a:p>
        </p:txBody>
      </p:sp>
      <p:sp>
        <p:nvSpPr>
          <p:cNvPr id="288" name="Google Shape;288;p9"/>
          <p:cNvSpPr txBox="1"/>
          <p:nvPr/>
        </p:nvSpPr>
        <p:spPr>
          <a:xfrm>
            <a:off x="5009919" y="2803338"/>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80€</a:t>
            </a:r>
            <a:endParaRPr b="0" i="0" sz="500" u="none" cap="none" strike="noStrike">
              <a:solidFill>
                <a:srgbClr val="000000"/>
              </a:solidFill>
              <a:latin typeface="Montserrat Light"/>
              <a:ea typeface="Montserrat Light"/>
              <a:cs typeface="Montserrat Light"/>
              <a:sym typeface="Montserrat Light"/>
            </a:endParaRPr>
          </a:p>
        </p:txBody>
      </p:sp>
      <p:sp>
        <p:nvSpPr>
          <p:cNvPr id="289" name="Google Shape;289;p9"/>
          <p:cNvSpPr txBox="1"/>
          <p:nvPr/>
        </p:nvSpPr>
        <p:spPr>
          <a:xfrm>
            <a:off x="5009919" y="2485657"/>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100€</a:t>
            </a:r>
            <a:endParaRPr b="0" i="0" sz="500" u="none" cap="none" strike="noStrike">
              <a:solidFill>
                <a:srgbClr val="000000"/>
              </a:solidFill>
              <a:latin typeface="Montserrat Light"/>
              <a:ea typeface="Montserrat Light"/>
              <a:cs typeface="Montserrat Light"/>
              <a:sym typeface="Montserrat Light"/>
            </a:endParaRPr>
          </a:p>
        </p:txBody>
      </p:sp>
      <p:sp>
        <p:nvSpPr>
          <p:cNvPr id="290" name="Google Shape;290;p9"/>
          <p:cNvSpPr txBox="1"/>
          <p:nvPr/>
        </p:nvSpPr>
        <p:spPr>
          <a:xfrm>
            <a:off x="408851" y="4387584"/>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2008</a:t>
            </a:r>
            <a:endParaRPr b="0" i="0" sz="500" u="none" cap="none" strike="noStrike">
              <a:solidFill>
                <a:srgbClr val="000000"/>
              </a:solidFill>
              <a:latin typeface="Montserrat Light"/>
              <a:ea typeface="Montserrat Light"/>
              <a:cs typeface="Montserrat Light"/>
              <a:sym typeface="Montserrat Light"/>
            </a:endParaRPr>
          </a:p>
        </p:txBody>
      </p:sp>
      <p:sp>
        <p:nvSpPr>
          <p:cNvPr id="291" name="Google Shape;291;p9"/>
          <p:cNvSpPr txBox="1"/>
          <p:nvPr/>
        </p:nvSpPr>
        <p:spPr>
          <a:xfrm>
            <a:off x="-31925" y="4387566"/>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Year </a:t>
            </a:r>
            <a:endParaRPr b="0" i="0" sz="500" u="none" cap="none" strike="noStrike">
              <a:solidFill>
                <a:srgbClr val="000000"/>
              </a:solidFill>
              <a:latin typeface="Montserrat Light"/>
              <a:ea typeface="Montserrat Light"/>
              <a:cs typeface="Montserrat Light"/>
              <a:sym typeface="Montserrat Light"/>
            </a:endParaRPr>
          </a:p>
        </p:txBody>
      </p:sp>
      <p:sp>
        <p:nvSpPr>
          <p:cNvPr id="292" name="Google Shape;292;p9"/>
          <p:cNvSpPr txBox="1"/>
          <p:nvPr/>
        </p:nvSpPr>
        <p:spPr>
          <a:xfrm>
            <a:off x="4636896" y="4387584"/>
            <a:ext cx="5742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Montserrat Light"/>
                <a:ea typeface="Montserrat Light"/>
                <a:cs typeface="Montserrat Light"/>
                <a:sym typeface="Montserrat Light"/>
              </a:rPr>
              <a:t>2024</a:t>
            </a:r>
            <a:endParaRPr b="0" i="0" sz="500" u="none" cap="none" strike="noStrike">
              <a:solidFill>
                <a:srgbClr val="000000"/>
              </a:solidFill>
              <a:latin typeface="Montserrat Light"/>
              <a:ea typeface="Montserrat Light"/>
              <a:cs typeface="Montserrat Light"/>
              <a:sym typeface="Montserrat Light"/>
            </a:endParaRPr>
          </a:p>
        </p:txBody>
      </p:sp>
      <p:pic>
        <p:nvPicPr>
          <p:cNvPr id="293" name="Google Shape;293;p9"/>
          <p:cNvPicPr preferRelativeResize="0"/>
          <p:nvPr/>
        </p:nvPicPr>
        <p:blipFill rotWithShape="1">
          <a:blip r:embed="rId3">
            <a:alphaModFix/>
          </a:blip>
          <a:srcRect b="0" l="0" r="0" t="0"/>
          <a:stretch/>
        </p:blipFill>
        <p:spPr>
          <a:xfrm>
            <a:off x="351450" y="2485658"/>
            <a:ext cx="4658476" cy="1825692"/>
          </a:xfrm>
          <a:prstGeom prst="rect">
            <a:avLst/>
          </a:prstGeom>
          <a:noFill/>
          <a:ln>
            <a:noFill/>
          </a:ln>
        </p:spPr>
      </p:pic>
      <p:sp>
        <p:nvSpPr>
          <p:cNvPr id="294" name="Google Shape;294;p9"/>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95" name="Google Shape;295;p9"/>
          <p:cNvSpPr/>
          <p:nvPr/>
        </p:nvSpPr>
        <p:spPr>
          <a:xfrm flipH="1">
            <a:off x="5643250" y="823325"/>
            <a:ext cx="3513300" cy="4458900"/>
          </a:xfrm>
          <a:prstGeom prst="round1Rect">
            <a:avLst>
              <a:gd fmla="val 9302"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7F7F7"/>
                </a:solidFill>
                <a:latin typeface="Roboto"/>
                <a:ea typeface="Roboto"/>
                <a:cs typeface="Roboto"/>
                <a:sym typeface="Roboto"/>
              </a:rPr>
              <a:t>Carbon Border Adjust Mechanism (CBAM):</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200"/>
              <a:buFont typeface="Arial"/>
              <a:buNone/>
            </a:pPr>
            <a:r>
              <a:rPr b="0" i="0" lang="en" sz="1200" u="none" cap="none" strike="noStrike">
                <a:solidFill>
                  <a:srgbClr val="F7F7F7"/>
                </a:solidFill>
                <a:latin typeface="Roboto"/>
                <a:ea typeface="Roboto"/>
                <a:cs typeface="Roboto"/>
                <a:sym typeface="Roboto"/>
              </a:rPr>
              <a:t>Aims to prevent carbon leakage and ensure a level playing field for EU industries by imposing equal carbon costs on imported goods.</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7F7F7"/>
                </a:solidFill>
                <a:latin typeface="Roboto"/>
                <a:ea typeface="Roboto"/>
                <a:cs typeface="Roboto"/>
                <a:sym typeface="Roboto"/>
              </a:rPr>
              <a:t>What does it mean for your customer?</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F7F7F7"/>
                </a:solidFill>
                <a:latin typeface="Roboto"/>
                <a:ea typeface="Roboto"/>
                <a:cs typeface="Roboto"/>
                <a:sym typeface="Roboto"/>
              </a:rPr>
              <a:t>As certain your customer imports fall into the scopes of CBAM goods, your customer must report on them quarterly.</a:t>
            </a:r>
            <a:br>
              <a:rPr b="0" i="0" lang="en" sz="1200" u="none" cap="none" strike="noStrike">
                <a:solidFill>
                  <a:srgbClr val="F7F7F7"/>
                </a:solidFill>
                <a:latin typeface="Roboto"/>
                <a:ea typeface="Roboto"/>
                <a:cs typeface="Roboto"/>
                <a:sym typeface="Roboto"/>
              </a:rPr>
            </a:br>
            <a:br>
              <a:rPr b="0" i="0" lang="en" sz="1200" u="none" cap="none" strike="noStrike">
                <a:solidFill>
                  <a:srgbClr val="F7F7F7"/>
                </a:solidFill>
                <a:latin typeface="Roboto"/>
                <a:ea typeface="Roboto"/>
                <a:cs typeface="Roboto"/>
                <a:sym typeface="Roboto"/>
              </a:rPr>
            </a:br>
            <a:r>
              <a:rPr b="1" i="0" lang="en" sz="1200" u="none" cap="none" strike="noStrike">
                <a:solidFill>
                  <a:srgbClr val="F7F7F7"/>
                </a:solidFill>
                <a:latin typeface="Roboto"/>
                <a:ea typeface="Roboto"/>
                <a:cs typeface="Roboto"/>
                <a:sym typeface="Roboto"/>
              </a:rPr>
              <a:t>What does it mean for you, as a supplier?</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en" sz="1200" u="none" cap="none" strike="noStrike">
                <a:solidFill>
                  <a:srgbClr val="F7F7F7"/>
                </a:solidFill>
                <a:latin typeface="Roboto"/>
                <a:ea typeface="Roboto"/>
                <a:cs typeface="Roboto"/>
                <a:sym typeface="Roboto"/>
              </a:rPr>
              <a:t>For your customer to fulfill its obligations under the CBAM regulation, cooperation from suppliers is required.</a:t>
            </a:r>
            <a:endParaRPr b="0" i="0" sz="1100" u="none" cap="none" strike="noStrike">
              <a:solidFill>
                <a:srgbClr val="F7F7F7"/>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Overview CBAM</a:t>
            </a:r>
            <a:endParaRPr/>
          </a:p>
        </p:txBody>
      </p:sp>
      <p:sp>
        <p:nvSpPr>
          <p:cNvPr id="301" name="Google Shape;301;p10"/>
          <p:cNvSpPr txBox="1"/>
          <p:nvPr/>
        </p:nvSpPr>
        <p:spPr>
          <a:xfrm>
            <a:off x="7727349" y="4917700"/>
            <a:ext cx="14292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600"/>
              <a:buFont typeface="Arial"/>
              <a:buNone/>
            </a:pPr>
            <a:r>
              <a:rPr b="0" i="0" lang="en" sz="600" u="none" cap="none" strike="noStrike">
                <a:solidFill>
                  <a:srgbClr val="666666"/>
                </a:solidFill>
                <a:latin typeface="Roboto Light"/>
                <a:ea typeface="Roboto Light"/>
                <a:cs typeface="Roboto Light"/>
                <a:sym typeface="Roboto Light"/>
              </a:rPr>
              <a:t>© carbmee, 2024. All rights reserved.</a:t>
            </a:r>
            <a:endParaRPr b="0" i="0" sz="500" u="none" cap="none" strike="noStrike">
              <a:solidFill>
                <a:srgbClr val="666666"/>
              </a:solidFill>
              <a:latin typeface="Roboto Light"/>
              <a:ea typeface="Roboto Light"/>
              <a:cs typeface="Roboto Light"/>
              <a:sym typeface="Roboto Light"/>
            </a:endParaRPr>
          </a:p>
        </p:txBody>
      </p:sp>
      <p:sp>
        <p:nvSpPr>
          <p:cNvPr id="302" name="Google Shape;302;p10"/>
          <p:cNvSpPr txBox="1"/>
          <p:nvPr>
            <p:ph idx="1" type="body"/>
          </p:nvPr>
        </p:nvSpPr>
        <p:spPr>
          <a:xfrm>
            <a:off x="311700" y="3590875"/>
            <a:ext cx="5331600" cy="1029300"/>
          </a:xfrm>
          <a:prstGeom prst="rect">
            <a:avLst/>
          </a:prstGeom>
          <a:noFill/>
          <a:ln>
            <a:noFill/>
          </a:ln>
        </p:spPr>
        <p:txBody>
          <a:bodyPr anchorCtr="0" anchor="t" bIns="91425" lIns="91425" spcFirstLastPara="1" rIns="91425" wrap="square" tIns="91425">
            <a:normAutofit fontScale="92500"/>
          </a:bodyPr>
          <a:lstStyle/>
          <a:p>
            <a:pPr indent="0" lvl="0" marL="0" marR="0" rtl="0" algn="l">
              <a:lnSpc>
                <a:spcPct val="100000"/>
              </a:lnSpc>
              <a:spcBef>
                <a:spcPts val="0"/>
              </a:spcBef>
              <a:spcAft>
                <a:spcPts val="0"/>
              </a:spcAft>
              <a:buSzPct val="180000"/>
              <a:buNone/>
            </a:pPr>
            <a:r>
              <a:rPr lang="en" sz="1000">
                <a:solidFill>
                  <a:schemeClr val="dk1"/>
                </a:solidFill>
              </a:rPr>
              <a:t>Sectors covered in CBAM: for more details, </a:t>
            </a:r>
            <a:r>
              <a:rPr lang="en" sz="1000" u="sng">
                <a:solidFill>
                  <a:schemeClr val="hlink"/>
                </a:solidFill>
                <a:hlinkClick r:id="rId3"/>
              </a:rPr>
              <a:t>find EU resources</a:t>
            </a:r>
            <a:endParaRPr sz="1000">
              <a:solidFill>
                <a:schemeClr val="dk1"/>
              </a:solidFill>
            </a:endParaRPr>
          </a:p>
          <a:p>
            <a:pPr indent="-287337" lvl="0" marL="457200" marR="0" rtl="0" algn="l">
              <a:lnSpc>
                <a:spcPct val="100000"/>
              </a:lnSpc>
              <a:spcBef>
                <a:spcPts val="0"/>
              </a:spcBef>
              <a:spcAft>
                <a:spcPts val="0"/>
              </a:spcAft>
              <a:buClr>
                <a:schemeClr val="dk1"/>
              </a:buClr>
              <a:buSzPct val="100000"/>
              <a:buChar char="●"/>
            </a:pPr>
            <a:r>
              <a:rPr lang="en" sz="1000">
                <a:solidFill>
                  <a:schemeClr val="dk1"/>
                </a:solidFill>
              </a:rPr>
              <a:t>Based on the Custom Combined Nomenclature (CN) codes that your customer specifies for customs clearance, we determine whether the import of the commodity is considered CBAM relevant. </a:t>
            </a:r>
            <a:r>
              <a:rPr lang="en" sz="1000" u="sng">
                <a:solidFill>
                  <a:schemeClr val="hlink"/>
                </a:solidFill>
                <a:hlinkClick r:id="rId4"/>
              </a:rPr>
              <a:t>A list of all CN Codes</a:t>
            </a:r>
            <a:r>
              <a:rPr lang="en" sz="1000">
                <a:solidFill>
                  <a:schemeClr val="dk1"/>
                </a:solidFill>
              </a:rPr>
              <a:t> can be found on the EU CBAM website</a:t>
            </a:r>
            <a:endParaRPr sz="1000">
              <a:solidFill>
                <a:schemeClr val="dk1"/>
              </a:solidFill>
            </a:endParaRPr>
          </a:p>
          <a:p>
            <a:pPr indent="-287337" lvl="0" marL="457200" marR="0" rtl="0" algn="l">
              <a:lnSpc>
                <a:spcPct val="100000"/>
              </a:lnSpc>
              <a:spcBef>
                <a:spcPts val="0"/>
              </a:spcBef>
              <a:spcAft>
                <a:spcPts val="0"/>
              </a:spcAft>
              <a:buClr>
                <a:schemeClr val="dk1"/>
              </a:buClr>
              <a:buSzPct val="100000"/>
              <a:buChar char="●"/>
            </a:pPr>
            <a:r>
              <a:rPr lang="en" sz="1000">
                <a:solidFill>
                  <a:schemeClr val="dk1"/>
                </a:solidFill>
              </a:rPr>
              <a:t>Shipment information from the customs clearance process, like CN Code or weights, may differ from the information you have as a supplier</a:t>
            </a:r>
            <a:endParaRPr sz="1000">
              <a:solidFill>
                <a:schemeClr val="dk1"/>
              </a:solidFill>
            </a:endParaRPr>
          </a:p>
        </p:txBody>
      </p:sp>
      <p:sp>
        <p:nvSpPr>
          <p:cNvPr id="303" name="Google Shape;303;p10"/>
          <p:cNvSpPr/>
          <p:nvPr/>
        </p:nvSpPr>
        <p:spPr>
          <a:xfrm>
            <a:off x="293725" y="1470398"/>
            <a:ext cx="1135500" cy="6999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0"/>
          <p:cNvSpPr/>
          <p:nvPr/>
        </p:nvSpPr>
        <p:spPr>
          <a:xfrm>
            <a:off x="1504352" y="1470398"/>
            <a:ext cx="1135500" cy="6999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0"/>
          <p:cNvSpPr/>
          <p:nvPr/>
        </p:nvSpPr>
        <p:spPr>
          <a:xfrm>
            <a:off x="2714980" y="1470397"/>
            <a:ext cx="1135500" cy="6999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0"/>
          <p:cNvSpPr/>
          <p:nvPr/>
        </p:nvSpPr>
        <p:spPr>
          <a:xfrm>
            <a:off x="3925607" y="1470398"/>
            <a:ext cx="1135500" cy="6999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0"/>
          <p:cNvSpPr/>
          <p:nvPr/>
        </p:nvSpPr>
        <p:spPr>
          <a:xfrm>
            <a:off x="567089" y="1188700"/>
            <a:ext cx="589200" cy="580800"/>
          </a:xfrm>
          <a:prstGeom prst="ellipse">
            <a:avLst/>
          </a:prstGeom>
          <a:solidFill>
            <a:srgbClr val="FFFFFF"/>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0"/>
          <p:cNvSpPr/>
          <p:nvPr/>
        </p:nvSpPr>
        <p:spPr>
          <a:xfrm>
            <a:off x="1777749" y="1188700"/>
            <a:ext cx="589200" cy="580800"/>
          </a:xfrm>
          <a:prstGeom prst="ellipse">
            <a:avLst/>
          </a:prstGeom>
          <a:solidFill>
            <a:srgbClr val="FFFFFF"/>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0"/>
          <p:cNvSpPr/>
          <p:nvPr/>
        </p:nvSpPr>
        <p:spPr>
          <a:xfrm>
            <a:off x="2988376" y="1188700"/>
            <a:ext cx="589200" cy="580800"/>
          </a:xfrm>
          <a:prstGeom prst="ellipse">
            <a:avLst/>
          </a:prstGeom>
          <a:solidFill>
            <a:srgbClr val="FFFFFF"/>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10"/>
          <p:cNvSpPr/>
          <p:nvPr/>
        </p:nvSpPr>
        <p:spPr>
          <a:xfrm>
            <a:off x="4199004" y="1188700"/>
            <a:ext cx="589200" cy="580800"/>
          </a:xfrm>
          <a:prstGeom prst="ellipse">
            <a:avLst/>
          </a:prstGeom>
          <a:solidFill>
            <a:srgbClr val="FFFFFF"/>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1" name="Google Shape;311;p10"/>
          <p:cNvPicPr preferRelativeResize="0"/>
          <p:nvPr/>
        </p:nvPicPr>
        <p:blipFill rotWithShape="1">
          <a:blip r:embed="rId5">
            <a:alphaModFix/>
          </a:blip>
          <a:srcRect b="0" l="0" r="0" t="0"/>
          <a:stretch/>
        </p:blipFill>
        <p:spPr>
          <a:xfrm>
            <a:off x="4333965" y="1317537"/>
            <a:ext cx="313992" cy="314328"/>
          </a:xfrm>
          <a:prstGeom prst="rect">
            <a:avLst/>
          </a:prstGeom>
          <a:noFill/>
          <a:ln>
            <a:noFill/>
          </a:ln>
        </p:spPr>
      </p:pic>
      <p:pic>
        <p:nvPicPr>
          <p:cNvPr id="312" name="Google Shape;312;p10"/>
          <p:cNvPicPr preferRelativeResize="0"/>
          <p:nvPr/>
        </p:nvPicPr>
        <p:blipFill rotWithShape="1">
          <a:blip r:embed="rId6">
            <a:alphaModFix/>
          </a:blip>
          <a:srcRect b="3235" l="0" r="0" t="3245"/>
          <a:stretch/>
        </p:blipFill>
        <p:spPr>
          <a:xfrm>
            <a:off x="1924061" y="1328105"/>
            <a:ext cx="313982" cy="301924"/>
          </a:xfrm>
          <a:prstGeom prst="rect">
            <a:avLst/>
          </a:prstGeom>
          <a:noFill/>
          <a:ln>
            <a:noFill/>
          </a:ln>
        </p:spPr>
      </p:pic>
      <p:sp>
        <p:nvSpPr>
          <p:cNvPr id="313" name="Google Shape;313;p10"/>
          <p:cNvSpPr txBox="1"/>
          <p:nvPr/>
        </p:nvSpPr>
        <p:spPr>
          <a:xfrm>
            <a:off x="394914" y="1883415"/>
            <a:ext cx="972000" cy="246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400"/>
              <a:buFont typeface="Arial"/>
              <a:buNone/>
            </a:pPr>
            <a:r>
              <a:rPr b="0" i="0" lang="en" sz="1000" u="none" cap="none" strike="noStrike">
                <a:solidFill>
                  <a:srgbClr val="333333"/>
                </a:solidFill>
                <a:latin typeface="Roboto"/>
                <a:ea typeface="Roboto"/>
                <a:cs typeface="Roboto"/>
                <a:sym typeface="Roboto"/>
              </a:rPr>
              <a:t>Iron and Steel</a:t>
            </a:r>
            <a:endParaRPr b="0" i="0" sz="1000" u="none" cap="none" strike="noStrike">
              <a:solidFill>
                <a:srgbClr val="333333"/>
              </a:solidFill>
              <a:latin typeface="Roboto"/>
              <a:ea typeface="Roboto"/>
              <a:cs typeface="Roboto"/>
              <a:sym typeface="Roboto"/>
            </a:endParaRPr>
          </a:p>
        </p:txBody>
      </p:sp>
      <p:sp>
        <p:nvSpPr>
          <p:cNvPr id="314" name="Google Shape;314;p10"/>
          <p:cNvSpPr txBox="1"/>
          <p:nvPr/>
        </p:nvSpPr>
        <p:spPr>
          <a:xfrm>
            <a:off x="1586146" y="1883415"/>
            <a:ext cx="972000" cy="246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400"/>
              <a:buFont typeface="Arial"/>
              <a:buNone/>
            </a:pPr>
            <a:r>
              <a:rPr b="0" i="0" lang="en" sz="1000" u="none" cap="none" strike="noStrike">
                <a:solidFill>
                  <a:srgbClr val="333333"/>
                </a:solidFill>
                <a:latin typeface="Roboto"/>
                <a:ea typeface="Roboto"/>
                <a:cs typeface="Roboto"/>
                <a:sym typeface="Roboto"/>
              </a:rPr>
              <a:t>Aluminium</a:t>
            </a:r>
            <a:endParaRPr b="0" i="0" sz="1000" u="none" cap="none" strike="noStrike">
              <a:solidFill>
                <a:srgbClr val="333333"/>
              </a:solidFill>
              <a:latin typeface="Roboto"/>
              <a:ea typeface="Roboto"/>
              <a:cs typeface="Roboto"/>
              <a:sym typeface="Roboto"/>
            </a:endParaRPr>
          </a:p>
        </p:txBody>
      </p:sp>
      <p:sp>
        <p:nvSpPr>
          <p:cNvPr id="315" name="Google Shape;315;p10"/>
          <p:cNvSpPr txBox="1"/>
          <p:nvPr/>
        </p:nvSpPr>
        <p:spPr>
          <a:xfrm>
            <a:off x="2792350" y="1883415"/>
            <a:ext cx="972000" cy="246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400"/>
              <a:buFont typeface="Arial"/>
              <a:buNone/>
            </a:pPr>
            <a:r>
              <a:rPr b="0" i="0" lang="en" sz="1000" u="none" cap="none" strike="noStrike">
                <a:solidFill>
                  <a:srgbClr val="333333"/>
                </a:solidFill>
                <a:latin typeface="Roboto"/>
                <a:ea typeface="Roboto"/>
                <a:cs typeface="Roboto"/>
                <a:sym typeface="Roboto"/>
              </a:rPr>
              <a:t>Fertilizers</a:t>
            </a:r>
            <a:endParaRPr b="0" i="0" sz="1000" u="none" cap="none" strike="noStrike">
              <a:solidFill>
                <a:srgbClr val="333333"/>
              </a:solidFill>
              <a:latin typeface="Roboto"/>
              <a:ea typeface="Roboto"/>
              <a:cs typeface="Roboto"/>
              <a:sym typeface="Roboto"/>
            </a:endParaRPr>
          </a:p>
        </p:txBody>
      </p:sp>
      <p:sp>
        <p:nvSpPr>
          <p:cNvPr id="316" name="Google Shape;316;p10"/>
          <p:cNvSpPr txBox="1"/>
          <p:nvPr/>
        </p:nvSpPr>
        <p:spPr>
          <a:xfrm>
            <a:off x="4007402" y="1883415"/>
            <a:ext cx="972000" cy="246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400"/>
              <a:buFont typeface="Arial"/>
              <a:buNone/>
            </a:pPr>
            <a:r>
              <a:rPr b="0" i="0" lang="en" sz="1000" u="none" cap="none" strike="noStrike">
                <a:solidFill>
                  <a:srgbClr val="333333"/>
                </a:solidFill>
                <a:latin typeface="Roboto"/>
                <a:ea typeface="Roboto"/>
                <a:cs typeface="Roboto"/>
                <a:sym typeface="Roboto"/>
              </a:rPr>
              <a:t>Electricity </a:t>
            </a:r>
            <a:endParaRPr b="0" i="0" sz="1000" u="none" cap="none" strike="noStrike">
              <a:solidFill>
                <a:srgbClr val="333333"/>
              </a:solidFill>
              <a:latin typeface="Roboto"/>
              <a:ea typeface="Roboto"/>
              <a:cs typeface="Roboto"/>
              <a:sym typeface="Roboto"/>
            </a:endParaRPr>
          </a:p>
        </p:txBody>
      </p:sp>
      <p:sp>
        <p:nvSpPr>
          <p:cNvPr id="317" name="Google Shape;317;p10"/>
          <p:cNvSpPr/>
          <p:nvPr/>
        </p:nvSpPr>
        <p:spPr>
          <a:xfrm>
            <a:off x="1586146" y="2532701"/>
            <a:ext cx="1135500" cy="6702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0"/>
          <p:cNvSpPr/>
          <p:nvPr/>
        </p:nvSpPr>
        <p:spPr>
          <a:xfrm>
            <a:off x="2796773" y="2532704"/>
            <a:ext cx="1135500" cy="699900"/>
          </a:xfrm>
          <a:prstGeom prst="roundRect">
            <a:avLst>
              <a:gd fmla="val 5427" name="adj"/>
            </a:avLst>
          </a:prstGeom>
          <a:solidFill>
            <a:srgbClr val="FFFFFF"/>
          </a:solidFill>
          <a:ln cap="flat" cmpd="sng" w="9525">
            <a:solidFill>
              <a:srgbClr val="D9D9D9"/>
            </a:solidFill>
            <a:prstDash val="solid"/>
            <a:round/>
            <a:headEnd len="sm" w="sm" type="none"/>
            <a:tailEnd len="sm" w="sm" type="none"/>
          </a:ln>
          <a:effectLst>
            <a:outerShdw blurRad="85725" rotWithShape="0" algn="bl" dir="5400000" dist="47625">
              <a:srgbClr val="000000">
                <a:alpha val="470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0"/>
          <p:cNvSpPr/>
          <p:nvPr/>
        </p:nvSpPr>
        <p:spPr>
          <a:xfrm>
            <a:off x="1859510" y="2251006"/>
            <a:ext cx="589200" cy="580800"/>
          </a:xfrm>
          <a:prstGeom prst="ellipse">
            <a:avLst/>
          </a:prstGeom>
          <a:solidFill>
            <a:srgbClr val="FFFFFF"/>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0"/>
          <p:cNvSpPr/>
          <p:nvPr/>
        </p:nvSpPr>
        <p:spPr>
          <a:xfrm>
            <a:off x="3070170" y="2251006"/>
            <a:ext cx="589200" cy="580800"/>
          </a:xfrm>
          <a:prstGeom prst="ellipse">
            <a:avLst/>
          </a:prstGeom>
          <a:solidFill>
            <a:srgbClr val="FFFFFF"/>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0"/>
          <p:cNvSpPr txBox="1"/>
          <p:nvPr/>
        </p:nvSpPr>
        <p:spPr>
          <a:xfrm>
            <a:off x="1687335" y="2945722"/>
            <a:ext cx="972000" cy="246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400"/>
              <a:buFont typeface="Arial"/>
              <a:buNone/>
            </a:pPr>
            <a:r>
              <a:rPr b="0" i="0" lang="en" sz="1000" u="none" cap="none" strike="noStrike">
                <a:solidFill>
                  <a:srgbClr val="333333"/>
                </a:solidFill>
                <a:latin typeface="Roboto"/>
                <a:ea typeface="Roboto"/>
                <a:cs typeface="Roboto"/>
                <a:sym typeface="Roboto"/>
              </a:rPr>
              <a:t>Cement</a:t>
            </a:r>
            <a:endParaRPr b="0" i="0" sz="1000" u="none" cap="none" strike="noStrike">
              <a:solidFill>
                <a:srgbClr val="333333"/>
              </a:solidFill>
              <a:latin typeface="Roboto"/>
              <a:ea typeface="Roboto"/>
              <a:cs typeface="Roboto"/>
              <a:sym typeface="Roboto"/>
            </a:endParaRPr>
          </a:p>
        </p:txBody>
      </p:sp>
      <p:sp>
        <p:nvSpPr>
          <p:cNvPr id="322" name="Google Shape;322;p10"/>
          <p:cNvSpPr txBox="1"/>
          <p:nvPr/>
        </p:nvSpPr>
        <p:spPr>
          <a:xfrm>
            <a:off x="2878567" y="2945722"/>
            <a:ext cx="972000" cy="246300"/>
          </a:xfrm>
          <a:prstGeom prst="rect">
            <a:avLst/>
          </a:prstGeom>
          <a:noFill/>
          <a:ln>
            <a:noFill/>
          </a:ln>
        </p:spPr>
        <p:txBody>
          <a:bodyPr anchorCtr="0" anchor="t" bIns="91425" lIns="0" spcFirstLastPara="1" rIns="91425" wrap="square" tIns="0">
            <a:spAutoFit/>
          </a:bodyPr>
          <a:lstStyle/>
          <a:p>
            <a:pPr indent="0" lvl="0" marL="0" marR="0" rtl="0" algn="ctr">
              <a:lnSpc>
                <a:spcPct val="115000"/>
              </a:lnSpc>
              <a:spcBef>
                <a:spcPts val="0"/>
              </a:spcBef>
              <a:spcAft>
                <a:spcPts val="0"/>
              </a:spcAft>
              <a:buClr>
                <a:srgbClr val="000000"/>
              </a:buClr>
              <a:buSzPts val="1400"/>
              <a:buFont typeface="Arial"/>
              <a:buNone/>
            </a:pPr>
            <a:r>
              <a:rPr b="0" i="0" lang="en" sz="1000" u="none" cap="none" strike="noStrike">
                <a:solidFill>
                  <a:srgbClr val="333333"/>
                </a:solidFill>
                <a:latin typeface="Roboto"/>
                <a:ea typeface="Roboto"/>
                <a:cs typeface="Roboto"/>
                <a:sym typeface="Roboto"/>
              </a:rPr>
              <a:t>Hydrogen</a:t>
            </a:r>
            <a:endParaRPr b="0" i="0" sz="1000" u="none" cap="none" strike="noStrike">
              <a:solidFill>
                <a:srgbClr val="333333"/>
              </a:solidFill>
              <a:latin typeface="Roboto"/>
              <a:ea typeface="Roboto"/>
              <a:cs typeface="Roboto"/>
              <a:sym typeface="Roboto"/>
            </a:endParaRPr>
          </a:p>
        </p:txBody>
      </p:sp>
      <p:pic>
        <p:nvPicPr>
          <p:cNvPr id="323" name="Google Shape;323;p10"/>
          <p:cNvPicPr preferRelativeResize="0"/>
          <p:nvPr/>
        </p:nvPicPr>
        <p:blipFill rotWithShape="1">
          <a:blip r:embed="rId7">
            <a:alphaModFix/>
          </a:blip>
          <a:srcRect b="0" l="0" r="0" t="0"/>
          <a:stretch/>
        </p:blipFill>
        <p:spPr>
          <a:xfrm>
            <a:off x="651544" y="1315181"/>
            <a:ext cx="355778" cy="319036"/>
          </a:xfrm>
          <a:prstGeom prst="rect">
            <a:avLst/>
          </a:prstGeom>
          <a:noFill/>
          <a:ln>
            <a:noFill/>
          </a:ln>
        </p:spPr>
      </p:pic>
      <p:pic>
        <p:nvPicPr>
          <p:cNvPr id="324" name="Google Shape;324;p10"/>
          <p:cNvPicPr preferRelativeResize="0"/>
          <p:nvPr/>
        </p:nvPicPr>
        <p:blipFill rotWithShape="1">
          <a:blip r:embed="rId8">
            <a:alphaModFix/>
          </a:blip>
          <a:srcRect b="0" l="0" r="0" t="0"/>
          <a:stretch/>
        </p:blipFill>
        <p:spPr>
          <a:xfrm>
            <a:off x="3102508" y="1343427"/>
            <a:ext cx="294889" cy="290783"/>
          </a:xfrm>
          <a:prstGeom prst="rect">
            <a:avLst/>
          </a:prstGeom>
          <a:noFill/>
          <a:ln>
            <a:noFill/>
          </a:ln>
        </p:spPr>
      </p:pic>
      <p:pic>
        <p:nvPicPr>
          <p:cNvPr id="325" name="Google Shape;325;p10"/>
          <p:cNvPicPr preferRelativeResize="0"/>
          <p:nvPr/>
        </p:nvPicPr>
        <p:blipFill rotWithShape="1">
          <a:blip r:embed="rId9">
            <a:alphaModFix/>
          </a:blip>
          <a:srcRect b="0" l="0" r="0" t="0"/>
          <a:stretch/>
        </p:blipFill>
        <p:spPr>
          <a:xfrm>
            <a:off x="1993521" y="2374984"/>
            <a:ext cx="359746" cy="366058"/>
          </a:xfrm>
          <a:prstGeom prst="rect">
            <a:avLst/>
          </a:prstGeom>
          <a:noFill/>
          <a:ln>
            <a:noFill/>
          </a:ln>
        </p:spPr>
      </p:pic>
      <p:pic>
        <p:nvPicPr>
          <p:cNvPr id="326" name="Google Shape;326;p10"/>
          <p:cNvPicPr preferRelativeResize="0"/>
          <p:nvPr/>
        </p:nvPicPr>
        <p:blipFill rotWithShape="1">
          <a:blip r:embed="rId10">
            <a:alphaModFix/>
          </a:blip>
          <a:srcRect b="-3065" l="0" r="0" t="3065"/>
          <a:stretch/>
        </p:blipFill>
        <p:spPr>
          <a:xfrm>
            <a:off x="3207635" y="2397165"/>
            <a:ext cx="313983" cy="321701"/>
          </a:xfrm>
          <a:prstGeom prst="rect">
            <a:avLst/>
          </a:prstGeom>
          <a:noFill/>
          <a:ln>
            <a:noFill/>
          </a:ln>
        </p:spPr>
      </p:pic>
      <p:sp>
        <p:nvSpPr>
          <p:cNvPr id="327" name="Google Shape;327;p10"/>
          <p:cNvSpPr/>
          <p:nvPr/>
        </p:nvSpPr>
        <p:spPr>
          <a:xfrm flipH="1">
            <a:off x="5643250" y="823325"/>
            <a:ext cx="3513300" cy="4458900"/>
          </a:xfrm>
          <a:prstGeom prst="round1Rect">
            <a:avLst>
              <a:gd fmla="val 9302" name="adj"/>
            </a:avLst>
          </a:prstGeom>
          <a:solidFill>
            <a:srgbClr val="024873"/>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7F7F7"/>
                </a:solidFill>
                <a:latin typeface="Roboto"/>
                <a:ea typeface="Roboto"/>
                <a:cs typeface="Roboto"/>
                <a:sym typeface="Roboto"/>
              </a:rPr>
              <a:t>Carbon Border Adjust Mechanism (CBAM):</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200"/>
              <a:buFont typeface="Arial"/>
              <a:buNone/>
            </a:pPr>
            <a:r>
              <a:rPr b="0" i="0" lang="en" sz="1200" u="none" cap="none" strike="noStrike">
                <a:solidFill>
                  <a:srgbClr val="F7F7F7"/>
                </a:solidFill>
                <a:latin typeface="Roboto"/>
                <a:ea typeface="Roboto"/>
                <a:cs typeface="Roboto"/>
                <a:sym typeface="Roboto"/>
              </a:rPr>
              <a:t>Aims to prevent carbon leakage and ensure a level playing field for EU industries by imposing equal carbon costs on imported goods.</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F7F7F7"/>
                </a:solidFill>
                <a:latin typeface="Roboto"/>
                <a:ea typeface="Roboto"/>
                <a:cs typeface="Roboto"/>
                <a:sym typeface="Roboto"/>
              </a:rPr>
              <a:t>What does it mean for your customer?</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F7F7F7"/>
                </a:solidFill>
                <a:latin typeface="Roboto"/>
                <a:ea typeface="Roboto"/>
                <a:cs typeface="Roboto"/>
                <a:sym typeface="Roboto"/>
              </a:rPr>
              <a:t>As certain your customer imports fall into the scopes of CBAM goods, your customer must report on them quarterly.</a:t>
            </a:r>
            <a:br>
              <a:rPr b="0" i="0" lang="en" sz="1200" u="none" cap="none" strike="noStrike">
                <a:solidFill>
                  <a:srgbClr val="F7F7F7"/>
                </a:solidFill>
                <a:latin typeface="Roboto"/>
                <a:ea typeface="Roboto"/>
                <a:cs typeface="Roboto"/>
                <a:sym typeface="Roboto"/>
              </a:rPr>
            </a:br>
            <a:br>
              <a:rPr b="0" i="0" lang="en" sz="1200" u="none" cap="none" strike="noStrike">
                <a:solidFill>
                  <a:srgbClr val="F7F7F7"/>
                </a:solidFill>
                <a:latin typeface="Roboto"/>
                <a:ea typeface="Roboto"/>
                <a:cs typeface="Roboto"/>
                <a:sym typeface="Roboto"/>
              </a:rPr>
            </a:br>
            <a:r>
              <a:rPr b="1" i="0" lang="en" sz="1200" u="none" cap="none" strike="noStrike">
                <a:solidFill>
                  <a:srgbClr val="F7F7F7"/>
                </a:solidFill>
                <a:latin typeface="Roboto"/>
                <a:ea typeface="Roboto"/>
                <a:cs typeface="Roboto"/>
                <a:sym typeface="Roboto"/>
              </a:rPr>
              <a:t>What does it mean for you, as a supplier?</a:t>
            </a:r>
            <a:endParaRPr b="1"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7F7F7"/>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rPr b="0" i="0" lang="en" sz="1200" u="none" cap="none" strike="noStrike">
                <a:solidFill>
                  <a:srgbClr val="F7F7F7"/>
                </a:solidFill>
                <a:latin typeface="Roboto"/>
                <a:ea typeface="Roboto"/>
                <a:cs typeface="Roboto"/>
                <a:sym typeface="Roboto"/>
              </a:rPr>
              <a:t>For your customer to fulfill its obligations under the CBAM regulation, cooperation from suppliers is required.</a:t>
            </a:r>
            <a:endParaRPr b="0" i="0" sz="1100" u="none" cap="none" strike="noStrike">
              <a:solidFill>
                <a:srgbClr val="F7F7F7"/>
              </a:solidFill>
              <a:latin typeface="Roboto"/>
              <a:ea typeface="Roboto"/>
              <a:cs typeface="Roboto"/>
              <a:sym typeface="Roboto"/>
            </a:endParaRPr>
          </a:p>
        </p:txBody>
      </p:sp>
      <p:sp>
        <p:nvSpPr>
          <p:cNvPr id="328" name="Google Shape;328;p10"/>
          <p:cNvSpPr txBox="1"/>
          <p:nvPr>
            <p:ph idx="12" type="sldNum"/>
          </p:nvPr>
        </p:nvSpPr>
        <p:spPr>
          <a:xfrm>
            <a:off x="-138142" y="4749892"/>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9161D201BFD74D85F9B96E8C522FAF" ma:contentTypeVersion="10" ma:contentTypeDescription="Create a new document." ma:contentTypeScope="" ma:versionID="eee66e656e580ae53cf45be367420283">
  <xsd:schema xmlns:xsd="http://www.w3.org/2001/XMLSchema" xmlns:xs="http://www.w3.org/2001/XMLSchema" xmlns:p="http://schemas.microsoft.com/office/2006/metadata/properties" xmlns:ns2="6da7c869-6460-4809-ad0f-00b236594a7c" xmlns:ns3="edb5d4d1-f3dc-4017-9010-a3ff449a8262" targetNamespace="http://schemas.microsoft.com/office/2006/metadata/properties" ma:root="true" ma:fieldsID="d6f27f3f534efb9e0f1f8322f53b7743" ns2:_="" ns3:_="">
    <xsd:import namespace="6da7c869-6460-4809-ad0f-00b236594a7c"/>
    <xsd:import namespace="edb5d4d1-f3dc-4017-9010-a3ff449a82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a7c869-6460-4809-ad0f-00b236594a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b5d4d1-f3dc-4017-9010-a3ff449a826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A56864-00AD-4D72-84EA-3745BC8C2C13}"/>
</file>

<file path=customXml/itemProps2.xml><?xml version="1.0" encoding="utf-8"?>
<ds:datastoreItem xmlns:ds="http://schemas.openxmlformats.org/officeDocument/2006/customXml" ds:itemID="{B1AE9ADF-468C-469C-8E67-AEBD3FAAEABB}"/>
</file>

<file path=customXml/itemProps3.xml><?xml version="1.0" encoding="utf-8"?>
<ds:datastoreItem xmlns:ds="http://schemas.openxmlformats.org/officeDocument/2006/customXml" ds:itemID="{D062D827-2E5D-414B-B994-00C930F22F44}"/>
</file>

<file path=customXml/itemProps4.xml><?xml version="1.0" encoding="utf-8"?>
<ds:datastoreItem xmlns:ds="http://schemas.openxmlformats.org/officeDocument/2006/customXml" ds:itemID="{8ACBD80C-D133-4633-9A0B-0F9EFAAC14B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0x010100EC9161D201BFD74D85F9B96E8C522FAF</vt:lpwstr>
  </property>
  <property fmtid="{D5CDD505-2E9C-101B-9397-08002B2CF9AE}" pid="3" name="_dlc_DocIdItemGuid">
    <vt:lpwstr>4e813314-4e2b-4daa-b013-9bc11a9f18d8</vt:lpwstr>
  </property>
</Properties>
</file>